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75" r:id="rId3"/>
    <p:sldId id="324" r:id="rId4"/>
    <p:sldId id="362" r:id="rId5"/>
    <p:sldId id="363" r:id="rId6"/>
    <p:sldId id="364" r:id="rId7"/>
    <p:sldId id="343" r:id="rId8"/>
    <p:sldId id="365" r:id="rId9"/>
    <p:sldId id="344" r:id="rId10"/>
    <p:sldId id="366" r:id="rId11"/>
    <p:sldId id="367" r:id="rId12"/>
    <p:sldId id="345" r:id="rId13"/>
    <p:sldId id="368" r:id="rId14"/>
    <p:sldId id="304" r:id="rId15"/>
    <p:sldId id="369" r:id="rId16"/>
    <p:sldId id="346" r:id="rId17"/>
    <p:sldId id="370" r:id="rId18"/>
    <p:sldId id="371" r:id="rId19"/>
    <p:sldId id="372" r:id="rId20"/>
    <p:sldId id="347" r:id="rId21"/>
    <p:sldId id="373" r:id="rId22"/>
    <p:sldId id="374" r:id="rId23"/>
    <p:sldId id="375" r:id="rId24"/>
    <p:sldId id="376" r:id="rId25"/>
    <p:sldId id="348" r:id="rId26"/>
    <p:sldId id="377" r:id="rId27"/>
    <p:sldId id="378" r:id="rId28"/>
    <p:sldId id="349" r:id="rId29"/>
    <p:sldId id="379" r:id="rId30"/>
    <p:sldId id="380" r:id="rId31"/>
    <p:sldId id="381" r:id="rId32"/>
    <p:sldId id="382" r:id="rId33"/>
    <p:sldId id="288"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58"/>
    <p:restoredTop sz="94733"/>
  </p:normalViewPr>
  <p:slideViewPr>
    <p:cSldViewPr>
      <p:cViewPr varScale="1">
        <p:scale>
          <a:sx n="107" d="100"/>
          <a:sy n="107" d="100"/>
        </p:scale>
        <p:origin x="160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0A99825-6E9D-1D17-91E2-904ADA88040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3555" name="Rectangle 3">
            <a:extLst>
              <a:ext uri="{FF2B5EF4-FFF2-40B4-BE49-F238E27FC236}">
                <a16:creationId xmlns:a16="http://schemas.microsoft.com/office/drawing/2014/main" id="{0CE4D1EE-E857-2326-8782-91D47ECDE216}"/>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a:extLst>
              <a:ext uri="{FF2B5EF4-FFF2-40B4-BE49-F238E27FC236}">
                <a16:creationId xmlns:a16="http://schemas.microsoft.com/office/drawing/2014/main" id="{30C22F0B-DB35-9B81-FC57-4223AA3281EE}"/>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3557" name="Rectangle 5">
            <a:extLst>
              <a:ext uri="{FF2B5EF4-FFF2-40B4-BE49-F238E27FC236}">
                <a16:creationId xmlns:a16="http://schemas.microsoft.com/office/drawing/2014/main" id="{07E349DF-FC31-91BD-158A-2C36B0C2A419}"/>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A86EA5A-F0DE-4C49-A354-101079B3C6E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1F40DA-0F7E-4D8A-57C9-5E987C73258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58DB738-A75B-C30A-9D40-1243874848F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CC9E47C8-AFF3-ED40-B75A-34B7F87289A5}" type="datetimeFigureOut">
              <a:rPr lang="en-US"/>
              <a:pPr>
                <a:defRPr/>
              </a:pPr>
              <a:t>6/28/22</a:t>
            </a:fld>
            <a:endParaRPr lang="en-US"/>
          </a:p>
        </p:txBody>
      </p:sp>
      <p:sp>
        <p:nvSpPr>
          <p:cNvPr id="4" name="Slide Image Placeholder 3">
            <a:extLst>
              <a:ext uri="{FF2B5EF4-FFF2-40B4-BE49-F238E27FC236}">
                <a16:creationId xmlns:a16="http://schemas.microsoft.com/office/drawing/2014/main" id="{436004FF-DA16-04E5-A956-C3B8850B80C1}"/>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D7BC418-741C-C042-3F9B-26667FB2E5E8}"/>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6780486C-4E29-B0AF-443D-C241EB1F7C1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8EC2646E-5097-B110-9091-71BD4309B63D}"/>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60F9AA39-79E7-A14C-A1DE-C2149528B8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8E9CE1A1-1EB7-E652-7610-5064FDD8D94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632787-BA0A-1B7F-5FF0-FD8E7EF8BC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4317C71-3D4E-6CEC-EBC1-39CF9914500B}"/>
              </a:ext>
            </a:extLst>
          </p:cNvPr>
          <p:cNvSpPr>
            <a:spLocks noGrp="1" noChangeArrowheads="1"/>
          </p:cNvSpPr>
          <p:nvPr>
            <p:ph type="sldNum" sz="quarter" idx="12"/>
          </p:nvPr>
        </p:nvSpPr>
        <p:spPr>
          <a:ln/>
        </p:spPr>
        <p:txBody>
          <a:bodyPr/>
          <a:lstStyle>
            <a:lvl1pPr>
              <a:defRPr/>
            </a:lvl1pPr>
          </a:lstStyle>
          <a:p>
            <a:pPr>
              <a:defRPr/>
            </a:pPr>
            <a:fld id="{791071D7-D3ED-1C4A-924E-49AE464D918A}" type="slidenum">
              <a:rPr lang="en-US" altLang="en-US"/>
              <a:pPr>
                <a:defRPr/>
              </a:pPr>
              <a:t>‹#›</a:t>
            </a:fld>
            <a:endParaRPr lang="en-US" altLang="en-US"/>
          </a:p>
        </p:txBody>
      </p:sp>
    </p:spTree>
    <p:extLst>
      <p:ext uri="{BB962C8B-B14F-4D97-AF65-F5344CB8AC3E}">
        <p14:creationId xmlns:p14="http://schemas.microsoft.com/office/powerpoint/2010/main" val="93673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C26D264-3846-437F-4675-A2FC3EFA776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C060BD4-8F12-CF14-951A-BE7C302AE7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E239618-4C5D-3531-91FB-17D13A63DC72}"/>
              </a:ext>
            </a:extLst>
          </p:cNvPr>
          <p:cNvSpPr>
            <a:spLocks noGrp="1" noChangeArrowheads="1"/>
          </p:cNvSpPr>
          <p:nvPr>
            <p:ph type="sldNum" sz="quarter" idx="12"/>
          </p:nvPr>
        </p:nvSpPr>
        <p:spPr>
          <a:ln/>
        </p:spPr>
        <p:txBody>
          <a:bodyPr/>
          <a:lstStyle>
            <a:lvl1pPr>
              <a:defRPr/>
            </a:lvl1pPr>
          </a:lstStyle>
          <a:p>
            <a:pPr>
              <a:defRPr/>
            </a:pPr>
            <a:fld id="{B9DD829D-1338-A94A-9199-E9DC9ED5AFC0}" type="slidenum">
              <a:rPr lang="en-US" altLang="en-US"/>
              <a:pPr>
                <a:defRPr/>
              </a:pPr>
              <a:t>‹#›</a:t>
            </a:fld>
            <a:endParaRPr lang="en-US" altLang="en-US"/>
          </a:p>
        </p:txBody>
      </p:sp>
    </p:spTree>
    <p:extLst>
      <p:ext uri="{BB962C8B-B14F-4D97-AF65-F5344CB8AC3E}">
        <p14:creationId xmlns:p14="http://schemas.microsoft.com/office/powerpoint/2010/main" val="244339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69C42A6-7A72-B2B2-AD57-833A778E18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A7B7020-A150-1DE0-C2C3-DBF1D24454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27D253E-1603-0F48-FCA7-F7A0A8C27608}"/>
              </a:ext>
            </a:extLst>
          </p:cNvPr>
          <p:cNvSpPr>
            <a:spLocks noGrp="1" noChangeArrowheads="1"/>
          </p:cNvSpPr>
          <p:nvPr>
            <p:ph type="sldNum" sz="quarter" idx="12"/>
          </p:nvPr>
        </p:nvSpPr>
        <p:spPr>
          <a:ln/>
        </p:spPr>
        <p:txBody>
          <a:bodyPr/>
          <a:lstStyle>
            <a:lvl1pPr>
              <a:defRPr/>
            </a:lvl1pPr>
          </a:lstStyle>
          <a:p>
            <a:pPr>
              <a:defRPr/>
            </a:pPr>
            <a:fld id="{626AF2CD-A321-3842-B1F5-B7CCA7DC2D14}" type="slidenum">
              <a:rPr lang="en-US" altLang="en-US"/>
              <a:pPr>
                <a:defRPr/>
              </a:pPr>
              <a:t>‹#›</a:t>
            </a:fld>
            <a:endParaRPr lang="en-US" altLang="en-US"/>
          </a:p>
        </p:txBody>
      </p:sp>
    </p:spTree>
    <p:extLst>
      <p:ext uri="{BB962C8B-B14F-4D97-AF65-F5344CB8AC3E}">
        <p14:creationId xmlns:p14="http://schemas.microsoft.com/office/powerpoint/2010/main" val="1831032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9B4AD5C-C28A-4F4B-FFC9-2CF757EA21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91A7DA8-2C5B-9673-C146-6DA514E151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F1A943-8936-3CC8-62A3-FD783919BFC0}"/>
              </a:ext>
            </a:extLst>
          </p:cNvPr>
          <p:cNvSpPr>
            <a:spLocks noGrp="1" noChangeArrowheads="1"/>
          </p:cNvSpPr>
          <p:nvPr>
            <p:ph type="sldNum" sz="quarter" idx="12"/>
          </p:nvPr>
        </p:nvSpPr>
        <p:spPr>
          <a:ln/>
        </p:spPr>
        <p:txBody>
          <a:bodyPr/>
          <a:lstStyle>
            <a:lvl1pPr>
              <a:defRPr/>
            </a:lvl1pPr>
          </a:lstStyle>
          <a:p>
            <a:pPr>
              <a:defRPr/>
            </a:pPr>
            <a:fld id="{1748E188-791D-9945-A5B7-7665F91B65C3}" type="slidenum">
              <a:rPr lang="en-US" altLang="en-US"/>
              <a:pPr>
                <a:defRPr/>
              </a:pPr>
              <a:t>‹#›</a:t>
            </a:fld>
            <a:endParaRPr lang="en-US" altLang="en-US"/>
          </a:p>
        </p:txBody>
      </p:sp>
    </p:spTree>
    <p:extLst>
      <p:ext uri="{BB962C8B-B14F-4D97-AF65-F5344CB8AC3E}">
        <p14:creationId xmlns:p14="http://schemas.microsoft.com/office/powerpoint/2010/main" val="164831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A6DD5A8-2197-5D63-50D8-885488C75E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FD488F8-3231-07FB-48FB-B9DAAE384D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8B4ED00-A868-F0E0-A560-7CE31E6D9051}"/>
              </a:ext>
            </a:extLst>
          </p:cNvPr>
          <p:cNvSpPr>
            <a:spLocks noGrp="1" noChangeArrowheads="1"/>
          </p:cNvSpPr>
          <p:nvPr>
            <p:ph type="sldNum" sz="quarter" idx="12"/>
          </p:nvPr>
        </p:nvSpPr>
        <p:spPr>
          <a:ln/>
        </p:spPr>
        <p:txBody>
          <a:bodyPr/>
          <a:lstStyle>
            <a:lvl1pPr>
              <a:defRPr/>
            </a:lvl1pPr>
          </a:lstStyle>
          <a:p>
            <a:pPr>
              <a:defRPr/>
            </a:pPr>
            <a:fld id="{AC7B93AC-0712-0144-BD8A-1D9B5EB5640C}" type="slidenum">
              <a:rPr lang="en-US" altLang="en-US"/>
              <a:pPr>
                <a:defRPr/>
              </a:pPr>
              <a:t>‹#›</a:t>
            </a:fld>
            <a:endParaRPr lang="en-US" altLang="en-US"/>
          </a:p>
        </p:txBody>
      </p:sp>
    </p:spTree>
    <p:extLst>
      <p:ext uri="{BB962C8B-B14F-4D97-AF65-F5344CB8AC3E}">
        <p14:creationId xmlns:p14="http://schemas.microsoft.com/office/powerpoint/2010/main" val="371943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EA13C44B-E702-E6AA-EC7F-2AD96E37D5D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6869826-53F8-5579-5E0D-11870CE5AF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736DC41-1479-BC12-4B52-E718CC0A065A}"/>
              </a:ext>
            </a:extLst>
          </p:cNvPr>
          <p:cNvSpPr>
            <a:spLocks noGrp="1" noChangeArrowheads="1"/>
          </p:cNvSpPr>
          <p:nvPr>
            <p:ph type="sldNum" sz="quarter" idx="12"/>
          </p:nvPr>
        </p:nvSpPr>
        <p:spPr>
          <a:ln/>
        </p:spPr>
        <p:txBody>
          <a:bodyPr/>
          <a:lstStyle>
            <a:lvl1pPr>
              <a:defRPr/>
            </a:lvl1pPr>
          </a:lstStyle>
          <a:p>
            <a:pPr>
              <a:defRPr/>
            </a:pPr>
            <a:fld id="{70C6C143-4686-944C-84CF-41D059732F1C}" type="slidenum">
              <a:rPr lang="en-US" altLang="en-US"/>
              <a:pPr>
                <a:defRPr/>
              </a:pPr>
              <a:t>‹#›</a:t>
            </a:fld>
            <a:endParaRPr lang="en-US" altLang="en-US"/>
          </a:p>
        </p:txBody>
      </p:sp>
    </p:spTree>
    <p:extLst>
      <p:ext uri="{BB962C8B-B14F-4D97-AF65-F5344CB8AC3E}">
        <p14:creationId xmlns:p14="http://schemas.microsoft.com/office/powerpoint/2010/main" val="375647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C78EF0E4-EAF9-F2CA-0272-9EEF091C406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03B9A54-2DE0-68B0-AE13-87CE2D2903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725DEFE-3F23-76D7-0D38-744BF5975D75}"/>
              </a:ext>
            </a:extLst>
          </p:cNvPr>
          <p:cNvSpPr>
            <a:spLocks noGrp="1" noChangeArrowheads="1"/>
          </p:cNvSpPr>
          <p:nvPr>
            <p:ph type="sldNum" sz="quarter" idx="12"/>
          </p:nvPr>
        </p:nvSpPr>
        <p:spPr>
          <a:ln/>
        </p:spPr>
        <p:txBody>
          <a:bodyPr/>
          <a:lstStyle>
            <a:lvl1pPr>
              <a:defRPr/>
            </a:lvl1pPr>
          </a:lstStyle>
          <a:p>
            <a:pPr>
              <a:defRPr/>
            </a:pPr>
            <a:fld id="{76BDDE4F-E1F1-754C-B25A-DCE94430562E}" type="slidenum">
              <a:rPr lang="en-US" altLang="en-US"/>
              <a:pPr>
                <a:defRPr/>
              </a:pPr>
              <a:t>‹#›</a:t>
            </a:fld>
            <a:endParaRPr lang="en-US" altLang="en-US"/>
          </a:p>
        </p:txBody>
      </p:sp>
    </p:spTree>
    <p:extLst>
      <p:ext uri="{BB962C8B-B14F-4D97-AF65-F5344CB8AC3E}">
        <p14:creationId xmlns:p14="http://schemas.microsoft.com/office/powerpoint/2010/main" val="1645910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50E4DC45-51E3-E5F2-0D1F-7A04234CCD4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28AD4F8-2548-FF50-AC61-2B173C8FBC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B44E74F-75A2-5FF5-2589-B2FFA26F8E3E}"/>
              </a:ext>
            </a:extLst>
          </p:cNvPr>
          <p:cNvSpPr>
            <a:spLocks noGrp="1" noChangeArrowheads="1"/>
          </p:cNvSpPr>
          <p:nvPr>
            <p:ph type="sldNum" sz="quarter" idx="12"/>
          </p:nvPr>
        </p:nvSpPr>
        <p:spPr>
          <a:ln/>
        </p:spPr>
        <p:txBody>
          <a:bodyPr/>
          <a:lstStyle>
            <a:lvl1pPr>
              <a:defRPr/>
            </a:lvl1pPr>
          </a:lstStyle>
          <a:p>
            <a:pPr>
              <a:defRPr/>
            </a:pPr>
            <a:fld id="{18D31800-3F66-514F-98A4-3CEBE0A9F1ED}" type="slidenum">
              <a:rPr lang="en-US" altLang="en-US"/>
              <a:pPr>
                <a:defRPr/>
              </a:pPr>
              <a:t>‹#›</a:t>
            </a:fld>
            <a:endParaRPr lang="en-US" altLang="en-US"/>
          </a:p>
        </p:txBody>
      </p:sp>
    </p:spTree>
    <p:extLst>
      <p:ext uri="{BB962C8B-B14F-4D97-AF65-F5344CB8AC3E}">
        <p14:creationId xmlns:p14="http://schemas.microsoft.com/office/powerpoint/2010/main" val="221746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5794C39-20C5-4EFB-F9DD-B3107E2D390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47BF5BC-0A22-C8C3-AC9E-8EEDBC2E5F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B4ED7A4-A58D-0C67-235E-DE56D831BB74}"/>
              </a:ext>
            </a:extLst>
          </p:cNvPr>
          <p:cNvSpPr>
            <a:spLocks noGrp="1" noChangeArrowheads="1"/>
          </p:cNvSpPr>
          <p:nvPr>
            <p:ph type="sldNum" sz="quarter" idx="12"/>
          </p:nvPr>
        </p:nvSpPr>
        <p:spPr>
          <a:ln/>
        </p:spPr>
        <p:txBody>
          <a:bodyPr/>
          <a:lstStyle>
            <a:lvl1pPr>
              <a:defRPr/>
            </a:lvl1pPr>
          </a:lstStyle>
          <a:p>
            <a:pPr>
              <a:defRPr/>
            </a:pPr>
            <a:fld id="{9B26541D-D75A-FA4C-9636-EB936F56F6EA}" type="slidenum">
              <a:rPr lang="en-US" altLang="en-US"/>
              <a:pPr>
                <a:defRPr/>
              </a:pPr>
              <a:t>‹#›</a:t>
            </a:fld>
            <a:endParaRPr lang="en-US" altLang="en-US"/>
          </a:p>
        </p:txBody>
      </p:sp>
    </p:spTree>
    <p:extLst>
      <p:ext uri="{BB962C8B-B14F-4D97-AF65-F5344CB8AC3E}">
        <p14:creationId xmlns:p14="http://schemas.microsoft.com/office/powerpoint/2010/main" val="1801180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3BE55DD-138D-FECB-8B7A-8BB817AC0F6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F1ED4AC-3E44-F9EF-DE6C-62C14AEE93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5B2FD0D-9E00-E17B-B5C5-66C7E4BD0A8A}"/>
              </a:ext>
            </a:extLst>
          </p:cNvPr>
          <p:cNvSpPr>
            <a:spLocks noGrp="1" noChangeArrowheads="1"/>
          </p:cNvSpPr>
          <p:nvPr>
            <p:ph type="sldNum" sz="quarter" idx="12"/>
          </p:nvPr>
        </p:nvSpPr>
        <p:spPr>
          <a:ln/>
        </p:spPr>
        <p:txBody>
          <a:bodyPr/>
          <a:lstStyle>
            <a:lvl1pPr>
              <a:defRPr/>
            </a:lvl1pPr>
          </a:lstStyle>
          <a:p>
            <a:pPr>
              <a:defRPr/>
            </a:pPr>
            <a:fld id="{B60C394B-9E8B-6D49-AAC7-5FE4CE1510FE}" type="slidenum">
              <a:rPr lang="en-US" altLang="en-US"/>
              <a:pPr>
                <a:defRPr/>
              </a:pPr>
              <a:t>‹#›</a:t>
            </a:fld>
            <a:endParaRPr lang="en-US" altLang="en-US"/>
          </a:p>
        </p:txBody>
      </p:sp>
    </p:spTree>
    <p:extLst>
      <p:ext uri="{BB962C8B-B14F-4D97-AF65-F5344CB8AC3E}">
        <p14:creationId xmlns:p14="http://schemas.microsoft.com/office/powerpoint/2010/main" val="196986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C16E72-ACF6-DA1D-90CA-25162E4945D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6F1F52F-DDCD-B9F1-9697-7D26BDD569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5D47C97-E6E6-6202-7094-ACD8AC4C6576}"/>
              </a:ext>
            </a:extLst>
          </p:cNvPr>
          <p:cNvSpPr>
            <a:spLocks noGrp="1" noChangeArrowheads="1"/>
          </p:cNvSpPr>
          <p:nvPr>
            <p:ph type="sldNum" sz="quarter" idx="12"/>
          </p:nvPr>
        </p:nvSpPr>
        <p:spPr>
          <a:ln/>
        </p:spPr>
        <p:txBody>
          <a:bodyPr/>
          <a:lstStyle>
            <a:lvl1pPr>
              <a:defRPr/>
            </a:lvl1pPr>
          </a:lstStyle>
          <a:p>
            <a:pPr>
              <a:defRPr/>
            </a:pPr>
            <a:fld id="{52524B5C-FEFE-C74A-A91C-68A3EC850592}" type="slidenum">
              <a:rPr lang="en-US" altLang="en-US"/>
              <a:pPr>
                <a:defRPr/>
              </a:pPr>
              <a:t>‹#›</a:t>
            </a:fld>
            <a:endParaRPr lang="en-US" altLang="en-US"/>
          </a:p>
        </p:txBody>
      </p:sp>
    </p:spTree>
    <p:extLst>
      <p:ext uri="{BB962C8B-B14F-4D97-AF65-F5344CB8AC3E}">
        <p14:creationId xmlns:p14="http://schemas.microsoft.com/office/powerpoint/2010/main" val="31053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7C56FCA-7108-5546-5325-855D6160A87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CA55BC7-2D22-9AF3-75CF-50C5AF5A58F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5C2ACB5-AFF5-C8F2-D3D9-10B94CE3EBC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0C8CFFA0-8133-E4C6-90D3-4570F4705A54}"/>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97D257C9-451B-E3D3-2D65-103151BF208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A61104C-82FE-2940-BC72-1279BA031D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a:extLst>
              <a:ext uri="{FF2B5EF4-FFF2-40B4-BE49-F238E27FC236}">
                <a16:creationId xmlns:a16="http://schemas.microsoft.com/office/drawing/2014/main" id="{61323BC0-358D-7399-18D3-50E1DEEF9791}"/>
              </a:ext>
            </a:extLst>
          </p:cNvPr>
          <p:cNvSpPr>
            <a:spLocks noChangeArrowheads="1"/>
          </p:cNvSpPr>
          <p:nvPr/>
        </p:nvSpPr>
        <p:spPr bwMode="auto">
          <a:xfrm>
            <a:off x="1219200" y="392751"/>
            <a:ext cx="647700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endParaRPr lang="en-GB" altLang="en-US" b="1" dirty="0">
              <a:solidFill>
                <a:srgbClr val="C00000"/>
              </a:solidFill>
            </a:endParaRPr>
          </a:p>
          <a:p>
            <a:pPr algn="ctr">
              <a:buFontTx/>
              <a:buNone/>
            </a:pPr>
            <a:r>
              <a:rPr lang="en-GB" altLang="en-US" sz="4000" b="1" dirty="0">
                <a:solidFill>
                  <a:srgbClr val="C00000"/>
                </a:solidFill>
              </a:rPr>
              <a:t>Why Are Causes the Right Way to Produce Effects?</a:t>
            </a:r>
          </a:p>
          <a:p>
            <a:pPr algn="ctr">
              <a:buFontTx/>
              <a:buNone/>
            </a:pPr>
            <a:endParaRPr lang="en-GB" altLang="en-US" sz="2400" b="1" dirty="0">
              <a:solidFill>
                <a:srgbClr val="C00000"/>
              </a:solidFill>
            </a:endParaRPr>
          </a:p>
          <a:p>
            <a:pPr algn="ctr">
              <a:buFontTx/>
              <a:buNone/>
            </a:pPr>
            <a:r>
              <a:rPr lang="en-GB" altLang="en-US" sz="3400" b="1" dirty="0">
                <a:solidFill>
                  <a:srgbClr val="C00000"/>
                </a:solidFill>
              </a:rPr>
              <a:t>David Papineau</a:t>
            </a:r>
            <a:endParaRPr lang="en-GB" altLang="en-US" sz="3400" dirty="0">
              <a:solidFill>
                <a:srgbClr val="C00000"/>
              </a:solidFill>
            </a:endParaRPr>
          </a:p>
          <a:p>
            <a:pPr algn="ctr">
              <a:spcBef>
                <a:spcPct val="0"/>
              </a:spcBef>
              <a:buFontTx/>
              <a:buNone/>
            </a:pPr>
            <a:r>
              <a:rPr lang="en-GB" altLang="en-US" sz="2400" dirty="0">
                <a:solidFill>
                  <a:srgbClr val="C00000"/>
                </a:solidFill>
              </a:rPr>
              <a:t>King’s College London</a:t>
            </a:r>
          </a:p>
          <a:p>
            <a:pPr algn="ctr">
              <a:spcBef>
                <a:spcPct val="0"/>
              </a:spcBef>
              <a:buNone/>
            </a:pPr>
            <a:r>
              <a:rPr lang="en-GB" altLang="en-US" sz="2400" b="1" dirty="0">
                <a:solidFill>
                  <a:srgbClr val="C00000"/>
                </a:solidFill>
              </a:rPr>
              <a:t> </a:t>
            </a:r>
            <a:endParaRPr lang="en-GB" altLang="en-US" sz="1600" dirty="0">
              <a:solidFill>
                <a:srgbClr val="C00000"/>
              </a:solidFill>
            </a:endParaRPr>
          </a:p>
          <a:p>
            <a:pPr algn="ctr">
              <a:buNone/>
            </a:pPr>
            <a:r>
              <a:rPr lang="en-GB" sz="1800" dirty="0">
                <a:solidFill>
                  <a:srgbClr val="C00000"/>
                </a:solidFill>
              </a:rPr>
              <a:t>Physics, Time and Agency Conference—Irish Society for the Philosophy of Time</a:t>
            </a:r>
          </a:p>
          <a:p>
            <a:pPr algn="ctr">
              <a:buNone/>
            </a:pPr>
            <a:r>
              <a:rPr lang="en-GB" sz="1800" dirty="0">
                <a:solidFill>
                  <a:srgbClr val="C00000"/>
                </a:solidFill>
              </a:rPr>
              <a:t>Dublin 28-29 June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0C294A6A-9FBB-C56E-E3E4-8CAE0BB5B469}"/>
              </a:ext>
            </a:extLst>
          </p:cNvPr>
          <p:cNvSpPr>
            <a:spLocks noGrp="1" noChangeArrowheads="1"/>
          </p:cNvSpPr>
          <p:nvPr>
            <p:ph type="title"/>
          </p:nvPr>
        </p:nvSpPr>
        <p:spPr>
          <a:xfrm>
            <a:off x="457200" y="274638"/>
            <a:ext cx="8229600" cy="1325562"/>
          </a:xfrm>
        </p:spPr>
        <p:txBody>
          <a:bodyPr/>
          <a:lstStyle/>
          <a:p>
            <a:pPr eaLnBrk="1" hangingPunct="1"/>
            <a:r>
              <a:rPr lang="en-US" altLang="en-US" b="1" dirty="0">
                <a:solidFill>
                  <a:srgbClr val="C00000"/>
                </a:solidFill>
              </a:rPr>
              <a:t>Rational Action</a:t>
            </a:r>
            <a:endParaRPr lang="en-US" altLang="en-US" b="1" u="sng" dirty="0">
              <a:solidFill>
                <a:srgbClr val="C00000"/>
              </a:solidFill>
            </a:endParaRPr>
          </a:p>
        </p:txBody>
      </p:sp>
      <p:sp>
        <p:nvSpPr>
          <p:cNvPr id="22530" name="Rectangle 3">
            <a:extLst>
              <a:ext uri="{FF2B5EF4-FFF2-40B4-BE49-F238E27FC236}">
                <a16:creationId xmlns:a16="http://schemas.microsoft.com/office/drawing/2014/main" id="{4E326700-0564-C847-321D-698E7369D2D3}"/>
              </a:ext>
            </a:extLst>
          </p:cNvPr>
          <p:cNvSpPr>
            <a:spLocks noGrp="1" noChangeArrowheads="1"/>
          </p:cNvSpPr>
          <p:nvPr>
            <p:ph type="body" idx="1"/>
          </p:nvPr>
        </p:nvSpPr>
        <p:spPr>
          <a:xfrm>
            <a:off x="1219200" y="1600200"/>
            <a:ext cx="6781800" cy="4525963"/>
          </a:xfrm>
        </p:spPr>
        <p:txBody>
          <a:bodyPr/>
          <a:lstStyle/>
          <a:p>
            <a:pPr marL="0" indent="0">
              <a:spcBef>
                <a:spcPts val="2000"/>
              </a:spcBef>
              <a:buNone/>
            </a:pPr>
            <a:r>
              <a:rPr lang="en-GB" sz="2200" dirty="0"/>
              <a:t>The “probable” here is practically necessary.</a:t>
            </a:r>
          </a:p>
          <a:p>
            <a:pPr marL="0" indent="0">
              <a:spcBef>
                <a:spcPts val="2000"/>
              </a:spcBef>
              <a:buNone/>
            </a:pPr>
            <a:r>
              <a:rPr lang="en-GB" sz="2200" i="1" dirty="0"/>
              <a:t>Smoking causes cancer</a:t>
            </a:r>
            <a:r>
              <a:rPr lang="en-GB" sz="2200" dirty="0"/>
              <a:t> and so it’s rational not to smoke. But </a:t>
            </a:r>
            <a:r>
              <a:rPr lang="en-GB" sz="2200" i="1" dirty="0"/>
              <a:t>your </a:t>
            </a:r>
            <a:r>
              <a:rPr lang="en-GB" sz="2200" dirty="0"/>
              <a:t>avoiding cancer</a:t>
            </a:r>
            <a:r>
              <a:rPr lang="en-GB" sz="2200" i="1" dirty="0"/>
              <a:t> </a:t>
            </a:r>
            <a:r>
              <a:rPr lang="en-GB" sz="2200" dirty="0"/>
              <a:t>mightn’t causal-counterfactually depend on </a:t>
            </a:r>
            <a:r>
              <a:rPr lang="en-GB" sz="2200" i="1" dirty="0"/>
              <a:t>your </a:t>
            </a:r>
            <a:r>
              <a:rPr lang="en-GB" sz="2200" dirty="0"/>
              <a:t>not smoking, and you’ll never know enough to know for sure whether it does or not. </a:t>
            </a:r>
          </a:p>
          <a:p>
            <a:pPr marL="0" indent="0">
              <a:spcBef>
                <a:spcPts val="2000"/>
              </a:spcBef>
              <a:buNone/>
            </a:pPr>
            <a:r>
              <a:rPr lang="en-GB" sz="2200" dirty="0"/>
              <a:t>The causal difference smoking makes to cancer is the </a:t>
            </a:r>
            <a:r>
              <a:rPr lang="en-GB" sz="2200" i="1" dirty="0"/>
              <a:t>probability</a:t>
            </a:r>
            <a:r>
              <a:rPr lang="en-GB" sz="2200" dirty="0"/>
              <a:t>, given your knowledge of your situation, that your cancer-avoidance does indeed causal-counterfactually depend on your non-smoking.</a:t>
            </a:r>
          </a:p>
        </p:txBody>
      </p:sp>
    </p:spTree>
    <p:extLst>
      <p:ext uri="{BB962C8B-B14F-4D97-AF65-F5344CB8AC3E}">
        <p14:creationId xmlns:p14="http://schemas.microsoft.com/office/powerpoint/2010/main" val="3684689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0C294A6A-9FBB-C56E-E3E4-8CAE0BB5B469}"/>
              </a:ext>
            </a:extLst>
          </p:cNvPr>
          <p:cNvSpPr>
            <a:spLocks noGrp="1" noChangeArrowheads="1"/>
          </p:cNvSpPr>
          <p:nvPr>
            <p:ph type="title"/>
          </p:nvPr>
        </p:nvSpPr>
        <p:spPr>
          <a:xfrm>
            <a:off x="457200" y="274638"/>
            <a:ext cx="8229600" cy="1325562"/>
          </a:xfrm>
        </p:spPr>
        <p:txBody>
          <a:bodyPr/>
          <a:lstStyle/>
          <a:p>
            <a:pPr eaLnBrk="1" hangingPunct="1"/>
            <a:r>
              <a:rPr lang="en-US" altLang="en-US" b="1" dirty="0">
                <a:solidFill>
                  <a:srgbClr val="C00000"/>
                </a:solidFill>
              </a:rPr>
              <a:t>Rational Action</a:t>
            </a:r>
            <a:endParaRPr lang="en-US" altLang="en-US" b="1" u="sng" dirty="0">
              <a:solidFill>
                <a:srgbClr val="C00000"/>
              </a:solidFill>
            </a:endParaRPr>
          </a:p>
        </p:txBody>
      </p:sp>
      <p:sp>
        <p:nvSpPr>
          <p:cNvPr id="22530" name="Rectangle 3">
            <a:extLst>
              <a:ext uri="{FF2B5EF4-FFF2-40B4-BE49-F238E27FC236}">
                <a16:creationId xmlns:a16="http://schemas.microsoft.com/office/drawing/2014/main" id="{4E326700-0564-C847-321D-698E7369D2D3}"/>
              </a:ext>
            </a:extLst>
          </p:cNvPr>
          <p:cNvSpPr>
            <a:spLocks noGrp="1" noChangeArrowheads="1"/>
          </p:cNvSpPr>
          <p:nvPr>
            <p:ph type="body" idx="1"/>
          </p:nvPr>
        </p:nvSpPr>
        <p:spPr>
          <a:xfrm>
            <a:off x="1066800" y="1447800"/>
            <a:ext cx="6934200" cy="4678363"/>
          </a:xfrm>
        </p:spPr>
        <p:txBody>
          <a:bodyPr/>
          <a:lstStyle/>
          <a:p>
            <a:pPr marL="0" indent="0">
              <a:spcBef>
                <a:spcPts val="1800"/>
              </a:spcBef>
              <a:buNone/>
            </a:pPr>
            <a:r>
              <a:rPr lang="en-GB" sz="2200" dirty="0"/>
              <a:t>But the “depends causal-counterfactually” is also necessary. </a:t>
            </a:r>
          </a:p>
          <a:p>
            <a:pPr marL="0" indent="0">
              <a:spcBef>
                <a:spcPts val="1800"/>
              </a:spcBef>
              <a:buNone/>
            </a:pPr>
            <a:r>
              <a:rPr lang="en-GB" sz="2200" dirty="0"/>
              <a:t>It’s not enough that Prob (B|A) &gt; Prob (B). </a:t>
            </a:r>
          </a:p>
          <a:p>
            <a:pPr marL="0" indent="0">
              <a:spcBef>
                <a:spcPts val="1800"/>
              </a:spcBef>
              <a:buNone/>
            </a:pPr>
            <a:r>
              <a:rPr lang="en-GB" sz="2200" dirty="0"/>
              <a:t>Car accidents are fewer among those who buy good car insurance, but that doesn’t make it rational to buy good insurance to avoid accidents—because a mere correlation </a:t>
            </a:r>
            <a:r>
              <a:rPr lang="en-GB" sz="2200" i="1" dirty="0"/>
              <a:t>doesn’t </a:t>
            </a:r>
            <a:r>
              <a:rPr lang="en-GB" sz="2200" dirty="0"/>
              <a:t>evidence any single-case causal-counterfactual dependence of accident-avoidance on insurance (as is shown by the way the correlation disappears when we control for the factor on which accident-avoidance </a:t>
            </a:r>
            <a:r>
              <a:rPr lang="en-GB" sz="2200" i="1" dirty="0"/>
              <a:t>does</a:t>
            </a:r>
            <a:r>
              <a:rPr lang="en-GB" sz="2200" dirty="0"/>
              <a:t> causal-counterfactually depend, viz. a cautious disposition).</a:t>
            </a:r>
          </a:p>
        </p:txBody>
      </p:sp>
    </p:spTree>
    <p:extLst>
      <p:ext uri="{BB962C8B-B14F-4D97-AF65-F5344CB8AC3E}">
        <p14:creationId xmlns:p14="http://schemas.microsoft.com/office/powerpoint/2010/main" val="351120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42F794C-49FD-5778-0887-A05177A3B988}"/>
              </a:ext>
            </a:extLst>
          </p:cNvPr>
          <p:cNvSpPr>
            <a:spLocks noGrp="1" noChangeArrowheads="1"/>
          </p:cNvSpPr>
          <p:nvPr>
            <p:ph type="title"/>
          </p:nvPr>
        </p:nvSpPr>
        <p:spPr>
          <a:xfrm>
            <a:off x="457200" y="274638"/>
            <a:ext cx="8229600" cy="1020762"/>
          </a:xfrm>
        </p:spPr>
        <p:txBody>
          <a:bodyPr/>
          <a:lstStyle/>
          <a:p>
            <a:pPr eaLnBrk="1" hangingPunct="1"/>
            <a:r>
              <a:rPr lang="en-US" altLang="en-US" b="1" dirty="0">
                <a:solidFill>
                  <a:srgbClr val="C00000"/>
                </a:solidFill>
              </a:rPr>
              <a:t>Agency Theories</a:t>
            </a:r>
          </a:p>
        </p:txBody>
      </p:sp>
      <p:sp>
        <p:nvSpPr>
          <p:cNvPr id="17410" name="Rectangle 3">
            <a:extLst>
              <a:ext uri="{FF2B5EF4-FFF2-40B4-BE49-F238E27FC236}">
                <a16:creationId xmlns:a16="http://schemas.microsoft.com/office/drawing/2014/main" id="{1A4610F1-01DE-E287-4C85-200C31B8F301}"/>
              </a:ext>
            </a:extLst>
          </p:cNvPr>
          <p:cNvSpPr>
            <a:spLocks noGrp="1" noChangeArrowheads="1"/>
          </p:cNvSpPr>
          <p:nvPr>
            <p:ph type="body" idx="1"/>
          </p:nvPr>
        </p:nvSpPr>
        <p:spPr>
          <a:xfrm>
            <a:off x="1066800" y="1447800"/>
            <a:ext cx="7010400" cy="4678363"/>
          </a:xfrm>
        </p:spPr>
        <p:txBody>
          <a:bodyPr/>
          <a:lstStyle/>
          <a:p>
            <a:pPr marL="0" indent="0">
              <a:buNone/>
            </a:pPr>
            <a:r>
              <a:rPr lang="en-GB" sz="2000" dirty="0"/>
              <a:t>Agency theorists will say this is all back-to-front. I am explaining rational action in terms of an independent counterfactual metaphysical dependency, the asymmetry of which is grounded in the asymmetry of RLIs. Wouldn’t we do better to explain causation and its asymmetry in terms of when it’s rational to act?</a:t>
            </a:r>
          </a:p>
          <a:p>
            <a:pPr marL="0" indent="0">
              <a:buNone/>
            </a:pPr>
            <a:r>
              <a:rPr lang="en-GB" sz="2000" dirty="0"/>
              <a:t> </a:t>
            </a:r>
          </a:p>
          <a:p>
            <a:pPr marL="0" indent="0">
              <a:buNone/>
            </a:pPr>
            <a:r>
              <a:rPr lang="en-GB" sz="2000" dirty="0"/>
              <a:t>After all, my account doesn’t do anything to explain </a:t>
            </a:r>
            <a:r>
              <a:rPr lang="en-GB" sz="2000" i="1" dirty="0"/>
              <a:t>why</a:t>
            </a:r>
            <a:r>
              <a:rPr lang="en-GB" sz="2000" dirty="0"/>
              <a:t> rational action is rational. What’s so good about doing A in pursuit of B just in case . . . [some complex story involving RLIs]? Shouldn’t we rather start with the simple idea that it’s rational to do A in pursuit of B just in case doing A renders B likely, and then—hopefully—explain causation in terms of that?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42F794C-49FD-5778-0887-A05177A3B988}"/>
              </a:ext>
            </a:extLst>
          </p:cNvPr>
          <p:cNvSpPr>
            <a:spLocks noGrp="1" noChangeArrowheads="1"/>
          </p:cNvSpPr>
          <p:nvPr>
            <p:ph type="title"/>
          </p:nvPr>
        </p:nvSpPr>
        <p:spPr>
          <a:xfrm>
            <a:off x="457200" y="274638"/>
            <a:ext cx="8229600" cy="1096962"/>
          </a:xfrm>
        </p:spPr>
        <p:txBody>
          <a:bodyPr/>
          <a:lstStyle/>
          <a:p>
            <a:pPr eaLnBrk="1" hangingPunct="1"/>
            <a:r>
              <a:rPr lang="en-US" altLang="en-US" b="1" dirty="0">
                <a:solidFill>
                  <a:srgbClr val="C00000"/>
                </a:solidFill>
              </a:rPr>
              <a:t>Agency Theories</a:t>
            </a:r>
          </a:p>
        </p:txBody>
      </p:sp>
      <p:sp>
        <p:nvSpPr>
          <p:cNvPr id="17410" name="Rectangle 3">
            <a:extLst>
              <a:ext uri="{FF2B5EF4-FFF2-40B4-BE49-F238E27FC236}">
                <a16:creationId xmlns:a16="http://schemas.microsoft.com/office/drawing/2014/main" id="{1A4610F1-01DE-E287-4C85-200C31B8F301}"/>
              </a:ext>
            </a:extLst>
          </p:cNvPr>
          <p:cNvSpPr>
            <a:spLocks noGrp="1" noChangeArrowheads="1"/>
          </p:cNvSpPr>
          <p:nvPr>
            <p:ph type="body" idx="1"/>
          </p:nvPr>
        </p:nvSpPr>
        <p:spPr>
          <a:xfrm>
            <a:off x="1066800" y="1524000"/>
            <a:ext cx="7010400" cy="4602163"/>
          </a:xfrm>
        </p:spPr>
        <p:txBody>
          <a:bodyPr/>
          <a:lstStyle/>
          <a:p>
            <a:pPr marL="0" indent="0">
              <a:buNone/>
            </a:pPr>
            <a:r>
              <a:rPr lang="en-GB" sz="2000" dirty="0"/>
              <a:t>Newcombe’s paradox drives the point home. What’s so good about acting on causes? If you’re so smart, why </a:t>
            </a:r>
            <a:r>
              <a:rPr lang="en-GB" sz="2000" dirty="0" err="1"/>
              <a:t>aintcha</a:t>
            </a:r>
            <a:r>
              <a:rPr lang="en-GB" sz="2000" dirty="0"/>
              <a:t> rich? But of course Newcombe’s paradox is a double-edged sword for agency theorists. Buying good car insurance renders accident-avoidance likely . . .</a:t>
            </a:r>
          </a:p>
          <a:p>
            <a:pPr marL="0" indent="0">
              <a:buNone/>
            </a:pPr>
            <a:r>
              <a:rPr lang="en-GB" sz="2000" dirty="0"/>
              <a:t> </a:t>
            </a:r>
          </a:p>
          <a:p>
            <a:pPr marL="0" indent="0">
              <a:buNone/>
            </a:pPr>
            <a:r>
              <a:rPr lang="en-GB" sz="2000" dirty="0"/>
              <a:t>The next two sections will look at the options open to agency theorists and argue they don’t work. I’ll then turn to Albert and </a:t>
            </a:r>
            <a:r>
              <a:rPr lang="en-GB" sz="2000" dirty="0" err="1"/>
              <a:t>Loewer</a:t>
            </a:r>
            <a:r>
              <a:rPr lang="en-GB" sz="2000" dirty="0"/>
              <a:t>, who at first pass might seem to have much in common with agency theorists. I’ll show, however, that they are much closer to my line—and, having shown this, I’ll argue that my line is preferable to theirs.</a:t>
            </a:r>
          </a:p>
        </p:txBody>
      </p:sp>
    </p:spTree>
    <p:extLst>
      <p:ext uri="{BB962C8B-B14F-4D97-AF65-F5344CB8AC3E}">
        <p14:creationId xmlns:p14="http://schemas.microsoft.com/office/powerpoint/2010/main" val="3798449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799519D1-667F-C150-254B-BF9D91691910}"/>
              </a:ext>
            </a:extLst>
          </p:cNvPr>
          <p:cNvSpPr>
            <a:spLocks noGrp="1" noChangeArrowheads="1"/>
          </p:cNvSpPr>
          <p:nvPr>
            <p:ph type="title"/>
          </p:nvPr>
        </p:nvSpPr>
        <p:spPr>
          <a:xfrm>
            <a:off x="457200" y="274638"/>
            <a:ext cx="8229600" cy="1096962"/>
          </a:xfrm>
        </p:spPr>
        <p:txBody>
          <a:bodyPr/>
          <a:lstStyle/>
          <a:p>
            <a:pPr eaLnBrk="1" hangingPunct="1"/>
            <a:r>
              <a:rPr lang="en-US" altLang="en-US" sz="4800" b="1" dirty="0">
                <a:solidFill>
                  <a:srgbClr val="C00000"/>
                </a:solidFill>
              </a:rPr>
              <a:t>Freedom</a:t>
            </a:r>
            <a:endParaRPr lang="en-US" altLang="en-US" sz="4800" b="1" u="sng" dirty="0">
              <a:solidFill>
                <a:srgbClr val="C00000"/>
              </a:solidFill>
            </a:endParaRPr>
          </a:p>
        </p:txBody>
      </p:sp>
      <p:sp>
        <p:nvSpPr>
          <p:cNvPr id="18434" name="Rectangle 3">
            <a:extLst>
              <a:ext uri="{FF2B5EF4-FFF2-40B4-BE49-F238E27FC236}">
                <a16:creationId xmlns:a16="http://schemas.microsoft.com/office/drawing/2014/main" id="{63963830-142B-4436-6482-A5C18F30D86A}"/>
              </a:ext>
            </a:extLst>
          </p:cNvPr>
          <p:cNvSpPr>
            <a:spLocks noGrp="1" noChangeArrowheads="1"/>
          </p:cNvSpPr>
          <p:nvPr>
            <p:ph type="body" idx="1"/>
          </p:nvPr>
        </p:nvSpPr>
        <p:spPr>
          <a:xfrm>
            <a:off x="914400" y="1371600"/>
            <a:ext cx="7162800" cy="4754563"/>
          </a:xfrm>
        </p:spPr>
        <p:txBody>
          <a:bodyPr/>
          <a:lstStyle/>
          <a:p>
            <a:pPr marL="0" indent="0">
              <a:spcBef>
                <a:spcPts val="500"/>
              </a:spcBef>
              <a:buNone/>
            </a:pPr>
            <a:r>
              <a:rPr lang="en-GB" sz="2200" dirty="0"/>
              <a:t>Some (</a:t>
            </a:r>
            <a:r>
              <a:rPr lang="en-GB" sz="2200" dirty="0" err="1"/>
              <a:t>Glymour</a:t>
            </a:r>
            <a:r>
              <a:rPr lang="en-GB" sz="2200" dirty="0"/>
              <a:t>? Hitchcock? Woodward? Price?) pursue a bad line of thought:</a:t>
            </a:r>
          </a:p>
          <a:p>
            <a:pPr marL="252000" indent="0">
              <a:spcBef>
                <a:spcPts val="500"/>
              </a:spcBef>
              <a:buNone/>
            </a:pPr>
            <a:r>
              <a:rPr lang="en-GB" sz="2200" dirty="0"/>
              <a:t>rational agents choose </a:t>
            </a:r>
            <a:r>
              <a:rPr lang="en-GB" sz="2200" i="1" dirty="0"/>
              <a:t>freely</a:t>
            </a:r>
            <a:r>
              <a:rPr lang="en-GB" sz="2200" dirty="0"/>
              <a:t>; </a:t>
            </a:r>
          </a:p>
          <a:p>
            <a:pPr marL="252000" indent="0">
              <a:spcBef>
                <a:spcPts val="500"/>
              </a:spcBef>
              <a:buNone/>
            </a:pPr>
            <a:r>
              <a:rPr lang="en-GB" sz="2200" dirty="0"/>
              <a:t>so </a:t>
            </a:r>
            <a:r>
              <a:rPr lang="en-GB" sz="2200" i="1" dirty="0"/>
              <a:t>their</a:t>
            </a:r>
            <a:r>
              <a:rPr lang="en-GB" sz="2200" dirty="0"/>
              <a:t> decisions won’t be correlated with the other causes (cautious disposition) of desired outcomes (few accidents); </a:t>
            </a:r>
          </a:p>
          <a:p>
            <a:pPr marL="252000" indent="0">
              <a:spcBef>
                <a:spcPts val="500"/>
              </a:spcBef>
              <a:buNone/>
            </a:pPr>
            <a:r>
              <a:rPr lang="en-GB" sz="2200" dirty="0"/>
              <a:t>so </a:t>
            </a:r>
            <a:r>
              <a:rPr lang="en-GB" sz="2200" i="1" dirty="0"/>
              <a:t>they</a:t>
            </a:r>
            <a:r>
              <a:rPr lang="en-GB" sz="2200" dirty="0"/>
              <a:t> can conclude that their action A won’t render   B likely; so they can avoid acting on the spurious A-B correlation.</a:t>
            </a:r>
          </a:p>
          <a:p>
            <a:pPr marL="0" indent="0">
              <a:spcBef>
                <a:spcPts val="500"/>
              </a:spcBef>
              <a:buNone/>
            </a:pPr>
            <a:r>
              <a:rPr lang="en-GB" sz="2200" dirty="0"/>
              <a:t>Hm. We can debate about exactly what free action requires . . . But it surely </a:t>
            </a:r>
            <a:r>
              <a:rPr lang="en-GB" sz="2200" i="1" dirty="0"/>
              <a:t>won’t</a:t>
            </a:r>
            <a:r>
              <a:rPr lang="en-GB" sz="2200" dirty="0"/>
              <a:t> require that my cautious disposition doesn’t make me more likely to buy expensive insurance than less prudent people.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799519D1-667F-C150-254B-BF9D91691910}"/>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rPr>
              <a:t>Freedom</a:t>
            </a:r>
            <a:endParaRPr lang="en-US" altLang="en-US" sz="4800" b="1" u="sng" dirty="0">
              <a:solidFill>
                <a:srgbClr val="C00000"/>
              </a:solidFill>
            </a:endParaRPr>
          </a:p>
        </p:txBody>
      </p:sp>
      <p:sp>
        <p:nvSpPr>
          <p:cNvPr id="18434" name="Rectangle 3">
            <a:extLst>
              <a:ext uri="{FF2B5EF4-FFF2-40B4-BE49-F238E27FC236}">
                <a16:creationId xmlns:a16="http://schemas.microsoft.com/office/drawing/2014/main" id="{63963830-142B-4436-6482-A5C18F30D86A}"/>
              </a:ext>
            </a:extLst>
          </p:cNvPr>
          <p:cNvSpPr>
            <a:spLocks noGrp="1" noChangeArrowheads="1"/>
          </p:cNvSpPr>
          <p:nvPr>
            <p:ph type="body" idx="1"/>
          </p:nvPr>
        </p:nvSpPr>
        <p:spPr>
          <a:xfrm>
            <a:off x="838200" y="1447800"/>
            <a:ext cx="7315200" cy="4678363"/>
          </a:xfrm>
        </p:spPr>
        <p:txBody>
          <a:bodyPr/>
          <a:lstStyle/>
          <a:p>
            <a:pPr marL="0" indent="0">
              <a:spcBef>
                <a:spcPts val="1700"/>
              </a:spcBef>
              <a:buNone/>
            </a:pPr>
            <a:r>
              <a:rPr lang="en-GB" sz="2400" dirty="0"/>
              <a:t>Of course, in making a decision, we can </a:t>
            </a:r>
            <a:r>
              <a:rPr lang="en-GB" sz="2400" i="1" dirty="0"/>
              <a:t>compute</a:t>
            </a:r>
            <a:r>
              <a:rPr lang="en-GB" sz="2400" dirty="0"/>
              <a:t> the A-B influence </a:t>
            </a:r>
            <a:r>
              <a:rPr lang="en-GB" sz="2400" i="1" dirty="0"/>
              <a:t>on the pretence</a:t>
            </a:r>
            <a:r>
              <a:rPr lang="en-GB" sz="2400" dirty="0"/>
              <a:t> that A is </a:t>
            </a:r>
            <a:r>
              <a:rPr lang="en-GB" sz="2400" i="1" dirty="0"/>
              <a:t>decorrelated from the other causes</a:t>
            </a:r>
            <a:r>
              <a:rPr lang="en-GB" sz="2400" dirty="0"/>
              <a:t> of B—</a:t>
            </a:r>
            <a:r>
              <a:rPr lang="en-GB" sz="2400" dirty="0" err="1"/>
              <a:t>ie</a:t>
            </a:r>
            <a:r>
              <a:rPr lang="en-GB" sz="2400" dirty="0"/>
              <a:t> on the supposition that we’re sort of super-free. </a:t>
            </a:r>
          </a:p>
          <a:p>
            <a:pPr marL="0" indent="0">
              <a:spcBef>
                <a:spcPts val="1700"/>
              </a:spcBef>
              <a:buNone/>
            </a:pPr>
            <a:r>
              <a:rPr lang="en-GB" sz="2400" dirty="0"/>
              <a:t>But that’s not because we really are super-free, but just because this is a good way to work out how likely it is that B is </a:t>
            </a:r>
            <a:r>
              <a:rPr lang="en-GB" sz="2400" i="1" dirty="0"/>
              <a:t>counterfactually </a:t>
            </a:r>
            <a:r>
              <a:rPr lang="en-GB" sz="2400" dirty="0"/>
              <a:t>dependent on A (which will be zero in spurious cases like insurance-accidents, since, as I observed earlier, good insurance adds no cases to those in which accident-avoidance already causal-counterfactually depends on caution).</a:t>
            </a:r>
          </a:p>
          <a:p>
            <a:pPr marL="0" indent="0">
              <a:spcBef>
                <a:spcPts val="1700"/>
              </a:spcBef>
              <a:buNone/>
            </a:pPr>
            <a:endParaRPr lang="en-GB" sz="2000" dirty="0"/>
          </a:p>
        </p:txBody>
      </p:sp>
    </p:spTree>
    <p:extLst>
      <p:ext uri="{BB962C8B-B14F-4D97-AF65-F5344CB8AC3E}">
        <p14:creationId xmlns:p14="http://schemas.microsoft.com/office/powerpoint/2010/main" val="1675049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6330D2F2-BA54-EF32-C6B1-0E437355A8F0}"/>
              </a:ext>
            </a:extLst>
          </p:cNvPr>
          <p:cNvSpPr>
            <a:spLocks noGrp="1" noChangeArrowheads="1"/>
          </p:cNvSpPr>
          <p:nvPr>
            <p:ph type="title"/>
          </p:nvPr>
        </p:nvSpPr>
        <p:spPr>
          <a:xfrm>
            <a:off x="457200" y="274638"/>
            <a:ext cx="8229600" cy="1325562"/>
          </a:xfrm>
        </p:spPr>
        <p:txBody>
          <a:bodyPr/>
          <a:lstStyle/>
          <a:p>
            <a:pPr eaLnBrk="1" hangingPunct="1"/>
            <a:r>
              <a:rPr lang="en-US" altLang="en-US" sz="5400" b="1" dirty="0">
                <a:solidFill>
                  <a:srgbClr val="C00000"/>
                </a:solidFill>
              </a:rPr>
              <a:t>Tickles</a:t>
            </a:r>
            <a:endParaRPr lang="en-US" altLang="en-US" sz="5400" b="1" u="sng" dirty="0">
              <a:solidFill>
                <a:srgbClr val="C00000"/>
              </a:solidFill>
            </a:endParaRPr>
          </a:p>
        </p:txBody>
      </p:sp>
      <p:sp>
        <p:nvSpPr>
          <p:cNvPr id="24578" name="Rectangle 3">
            <a:extLst>
              <a:ext uri="{FF2B5EF4-FFF2-40B4-BE49-F238E27FC236}">
                <a16:creationId xmlns:a16="http://schemas.microsoft.com/office/drawing/2014/main" id="{3A6FDDBB-9959-2941-26A2-F437276E672B}"/>
              </a:ext>
            </a:extLst>
          </p:cNvPr>
          <p:cNvSpPr>
            <a:spLocks noGrp="1" noChangeArrowheads="1"/>
          </p:cNvSpPr>
          <p:nvPr>
            <p:ph type="body" idx="1"/>
          </p:nvPr>
        </p:nvSpPr>
        <p:spPr>
          <a:xfrm>
            <a:off x="1295400" y="1676400"/>
            <a:ext cx="6781800" cy="4449763"/>
          </a:xfrm>
        </p:spPr>
        <p:txBody>
          <a:bodyPr/>
          <a:lstStyle/>
          <a:p>
            <a:pPr marL="0" indent="0">
              <a:buNone/>
            </a:pPr>
            <a:r>
              <a:rPr lang="en-GB" sz="2200" dirty="0"/>
              <a:t>So good agency theorists take a different line—the tickle defence. </a:t>
            </a:r>
          </a:p>
          <a:p>
            <a:pPr marL="0" indent="0">
              <a:buNone/>
            </a:pPr>
            <a:r>
              <a:rPr lang="en-GB" sz="2200" dirty="0"/>
              <a:t>They start from the good point that decision-theoretic reasoning should always work within the reference class defined by everything you </a:t>
            </a:r>
            <a:r>
              <a:rPr lang="en-GB" sz="2200" i="1" dirty="0"/>
              <a:t>know</a:t>
            </a:r>
            <a:r>
              <a:rPr lang="en-GB" sz="2200" dirty="0"/>
              <a:t> about your situation (</a:t>
            </a:r>
            <a:r>
              <a:rPr lang="en-GB" sz="2200" dirty="0" err="1"/>
              <a:t>cf</a:t>
            </a:r>
            <a:r>
              <a:rPr lang="en-GB" sz="2200" dirty="0"/>
              <a:t> principle of total evidence). </a:t>
            </a:r>
          </a:p>
          <a:p>
            <a:pPr marL="0" indent="0">
              <a:buNone/>
            </a:pPr>
            <a:r>
              <a:rPr lang="en-GB" sz="2200" dirty="0"/>
              <a:t>And then they argue that you will always know something (</a:t>
            </a:r>
            <a:r>
              <a:rPr lang="en-GB" sz="2200" dirty="0" err="1"/>
              <a:t>eg</a:t>
            </a:r>
            <a:r>
              <a:rPr lang="en-GB" sz="2200" dirty="0"/>
              <a:t> that you’re cautious) that will render any non-effective A probabilistically irrelevant to B (among cautious people expensive insurance isn’t associated with fewer accidents).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6330D2F2-BA54-EF32-C6B1-0E437355A8F0}"/>
              </a:ext>
            </a:extLst>
          </p:cNvPr>
          <p:cNvSpPr>
            <a:spLocks noGrp="1" noChangeArrowheads="1"/>
          </p:cNvSpPr>
          <p:nvPr>
            <p:ph type="title"/>
          </p:nvPr>
        </p:nvSpPr>
        <p:spPr>
          <a:xfrm>
            <a:off x="457200" y="274638"/>
            <a:ext cx="8229600" cy="1325562"/>
          </a:xfrm>
        </p:spPr>
        <p:txBody>
          <a:bodyPr/>
          <a:lstStyle/>
          <a:p>
            <a:pPr eaLnBrk="1" hangingPunct="1"/>
            <a:r>
              <a:rPr lang="en-US" altLang="en-US" sz="5400" b="1" dirty="0">
                <a:solidFill>
                  <a:srgbClr val="C00000"/>
                </a:solidFill>
              </a:rPr>
              <a:t>Tickles</a:t>
            </a:r>
            <a:endParaRPr lang="en-US" altLang="en-US" sz="5400" b="1" u="sng" dirty="0">
              <a:solidFill>
                <a:srgbClr val="C00000"/>
              </a:solidFill>
            </a:endParaRPr>
          </a:p>
        </p:txBody>
      </p:sp>
      <p:sp>
        <p:nvSpPr>
          <p:cNvPr id="24578" name="Rectangle 3">
            <a:extLst>
              <a:ext uri="{FF2B5EF4-FFF2-40B4-BE49-F238E27FC236}">
                <a16:creationId xmlns:a16="http://schemas.microsoft.com/office/drawing/2014/main" id="{3A6FDDBB-9959-2941-26A2-F437276E672B}"/>
              </a:ext>
            </a:extLst>
          </p:cNvPr>
          <p:cNvSpPr>
            <a:spLocks noGrp="1" noChangeArrowheads="1"/>
          </p:cNvSpPr>
          <p:nvPr>
            <p:ph type="body" idx="1"/>
          </p:nvPr>
        </p:nvSpPr>
        <p:spPr>
          <a:xfrm>
            <a:off x="990600" y="1676400"/>
            <a:ext cx="7086600" cy="4449763"/>
          </a:xfrm>
        </p:spPr>
        <p:txBody>
          <a:bodyPr/>
          <a:lstStyle/>
          <a:p>
            <a:pPr marL="0" indent="0">
              <a:buNone/>
            </a:pPr>
            <a:r>
              <a:rPr lang="en-GB" sz="2200" dirty="0"/>
              <a:t>I don’t think the tickle line works. </a:t>
            </a:r>
          </a:p>
          <a:p>
            <a:pPr marL="0" indent="0">
              <a:buNone/>
            </a:pPr>
            <a:r>
              <a:rPr lang="en-GB" sz="2200" dirty="0"/>
              <a:t>Apart from placing unreasonable demands on conscious introspection, it also struggles with incontinent agents, whose actions are partly influenced by their decisions but also partly influenced by </a:t>
            </a:r>
            <a:r>
              <a:rPr lang="en-GB" sz="2200" i="1" dirty="0"/>
              <a:t>subconscious</a:t>
            </a:r>
            <a:r>
              <a:rPr lang="en-GB" sz="2200" dirty="0"/>
              <a:t> factors spuriously associated with the effect (</a:t>
            </a:r>
            <a:r>
              <a:rPr lang="en-GB" sz="2200" dirty="0" err="1"/>
              <a:t>cf</a:t>
            </a:r>
            <a:r>
              <a:rPr lang="en-GB" sz="2200" dirty="0"/>
              <a:t> Lewis). </a:t>
            </a:r>
          </a:p>
          <a:p>
            <a:pPr marL="0" indent="0">
              <a:buNone/>
            </a:pPr>
            <a:endParaRPr lang="en-GB" sz="2200" dirty="0"/>
          </a:p>
          <a:p>
            <a:pPr marL="0" indent="0">
              <a:buNone/>
            </a:pPr>
            <a:r>
              <a:rPr lang="en-GB" sz="2200" dirty="0"/>
              <a:t>	D			S</a:t>
            </a:r>
          </a:p>
          <a:p>
            <a:pPr marL="0" indent="0">
              <a:buNone/>
            </a:pPr>
            <a:endParaRPr lang="en-GB" sz="2200" dirty="0"/>
          </a:p>
          <a:p>
            <a:pPr marL="0" indent="0">
              <a:buNone/>
            </a:pPr>
            <a:r>
              <a:rPr lang="en-GB" sz="2200" dirty="0"/>
              <a:t>		      A			    B</a:t>
            </a:r>
          </a:p>
        </p:txBody>
      </p:sp>
      <p:cxnSp>
        <p:nvCxnSpPr>
          <p:cNvPr id="3" name="Straight Arrow Connector 2">
            <a:extLst>
              <a:ext uri="{FF2B5EF4-FFF2-40B4-BE49-F238E27FC236}">
                <a16:creationId xmlns:a16="http://schemas.microsoft.com/office/drawing/2014/main" id="{226578EE-74F9-84EB-0B74-B85FE2BF1587}"/>
              </a:ext>
            </a:extLst>
          </p:cNvPr>
          <p:cNvCxnSpPr/>
          <p:nvPr/>
        </p:nvCxnSpPr>
        <p:spPr>
          <a:xfrm>
            <a:off x="2362200" y="4876800"/>
            <a:ext cx="914400" cy="609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2B013038-36B6-3924-0F68-4267D051A1A0}"/>
              </a:ext>
            </a:extLst>
          </p:cNvPr>
          <p:cNvCxnSpPr/>
          <p:nvPr/>
        </p:nvCxnSpPr>
        <p:spPr>
          <a:xfrm flipH="1">
            <a:off x="3581400" y="4800600"/>
            <a:ext cx="1143000"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821BB78-770F-A496-1470-CFED001F2488}"/>
              </a:ext>
            </a:extLst>
          </p:cNvPr>
          <p:cNvCxnSpPr/>
          <p:nvPr/>
        </p:nvCxnSpPr>
        <p:spPr>
          <a:xfrm>
            <a:off x="5029200" y="4876800"/>
            <a:ext cx="838200" cy="609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09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6330D2F2-BA54-EF32-C6B1-0E437355A8F0}"/>
              </a:ext>
            </a:extLst>
          </p:cNvPr>
          <p:cNvSpPr>
            <a:spLocks noGrp="1" noChangeArrowheads="1"/>
          </p:cNvSpPr>
          <p:nvPr>
            <p:ph type="title"/>
          </p:nvPr>
        </p:nvSpPr>
        <p:spPr>
          <a:xfrm>
            <a:off x="457200" y="274638"/>
            <a:ext cx="8229600" cy="1325562"/>
          </a:xfrm>
        </p:spPr>
        <p:txBody>
          <a:bodyPr/>
          <a:lstStyle/>
          <a:p>
            <a:pPr eaLnBrk="1" hangingPunct="1"/>
            <a:r>
              <a:rPr lang="en-US" altLang="en-US" sz="5400" b="1" dirty="0">
                <a:solidFill>
                  <a:srgbClr val="C00000"/>
                </a:solidFill>
              </a:rPr>
              <a:t>Tickles</a:t>
            </a:r>
            <a:endParaRPr lang="en-US" altLang="en-US" sz="5400" b="1" u="sng" dirty="0">
              <a:solidFill>
                <a:srgbClr val="C00000"/>
              </a:solidFill>
            </a:endParaRPr>
          </a:p>
        </p:txBody>
      </p:sp>
      <p:sp>
        <p:nvSpPr>
          <p:cNvPr id="24578" name="Rectangle 3">
            <a:extLst>
              <a:ext uri="{FF2B5EF4-FFF2-40B4-BE49-F238E27FC236}">
                <a16:creationId xmlns:a16="http://schemas.microsoft.com/office/drawing/2014/main" id="{3A6FDDBB-9959-2941-26A2-F437276E672B}"/>
              </a:ext>
            </a:extLst>
          </p:cNvPr>
          <p:cNvSpPr>
            <a:spLocks noGrp="1" noChangeArrowheads="1"/>
          </p:cNvSpPr>
          <p:nvPr>
            <p:ph type="body" idx="1"/>
          </p:nvPr>
        </p:nvSpPr>
        <p:spPr>
          <a:xfrm>
            <a:off x="914400" y="1447800"/>
            <a:ext cx="7315200" cy="4678363"/>
          </a:xfrm>
        </p:spPr>
        <p:txBody>
          <a:bodyPr/>
          <a:lstStyle/>
          <a:p>
            <a:pPr marL="0" indent="0">
              <a:spcBef>
                <a:spcPts val="1400"/>
              </a:spcBef>
              <a:buNone/>
            </a:pPr>
            <a:r>
              <a:rPr lang="en-GB" sz="2000" dirty="0"/>
              <a:t>In such cases, there’ll still be an A-B correlation in the reference class fixed by agents’ knowledge of their motives, but it will clearly be irrational for them to be moved by this in their decision-making.</a:t>
            </a:r>
          </a:p>
          <a:p>
            <a:pPr marL="0" indent="0">
              <a:spcBef>
                <a:spcPts val="1400"/>
              </a:spcBef>
              <a:buNone/>
            </a:pPr>
            <a:r>
              <a:rPr lang="en-GB" sz="2000" dirty="0"/>
              <a:t>Tickle defenders typically respond by saying they want to focus on agents that are fully knowledgeable and continent. Maybe that is reasonable if they are just aiming to analyse the </a:t>
            </a:r>
            <a:r>
              <a:rPr lang="en-GB" sz="2000" i="1" dirty="0"/>
              <a:t>concept</a:t>
            </a:r>
            <a:r>
              <a:rPr lang="en-GB" sz="2000" dirty="0"/>
              <a:t> of causation (but isn’t </a:t>
            </a:r>
            <a:r>
              <a:rPr lang="en-GB" sz="2000" i="1" dirty="0"/>
              <a:t>continent</a:t>
            </a:r>
            <a:r>
              <a:rPr lang="en-GB" sz="2000" dirty="0"/>
              <a:t> a causal notion? and anyway doesn’t the concept of causation have many different psychological sources?). But anyway I don’t think this will do if we are after a relation that’s self-evidently good to act on—after all, </a:t>
            </a:r>
            <a:r>
              <a:rPr lang="en-GB" sz="2000" i="1" dirty="0"/>
              <a:t>correlated in the reference class defined by the agent’s knowledge</a:t>
            </a:r>
            <a:r>
              <a:rPr lang="en-GB" sz="2000" dirty="0"/>
              <a:t> just isn’t good for incontinent agents to act on.</a:t>
            </a:r>
          </a:p>
          <a:p>
            <a:pPr marL="0" indent="0">
              <a:buNone/>
            </a:pPr>
            <a:endParaRPr lang="en-GB" sz="2000" dirty="0"/>
          </a:p>
        </p:txBody>
      </p:sp>
    </p:spTree>
    <p:extLst>
      <p:ext uri="{BB962C8B-B14F-4D97-AF65-F5344CB8AC3E}">
        <p14:creationId xmlns:p14="http://schemas.microsoft.com/office/powerpoint/2010/main" val="2050884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6330D2F2-BA54-EF32-C6B1-0E437355A8F0}"/>
              </a:ext>
            </a:extLst>
          </p:cNvPr>
          <p:cNvSpPr>
            <a:spLocks noGrp="1" noChangeArrowheads="1"/>
          </p:cNvSpPr>
          <p:nvPr>
            <p:ph type="title"/>
          </p:nvPr>
        </p:nvSpPr>
        <p:spPr>
          <a:xfrm>
            <a:off x="457200" y="274638"/>
            <a:ext cx="8229600" cy="1173162"/>
          </a:xfrm>
        </p:spPr>
        <p:txBody>
          <a:bodyPr/>
          <a:lstStyle/>
          <a:p>
            <a:pPr eaLnBrk="1" hangingPunct="1"/>
            <a:r>
              <a:rPr lang="en-US" altLang="en-US" sz="5400" b="1" dirty="0">
                <a:solidFill>
                  <a:srgbClr val="C00000"/>
                </a:solidFill>
              </a:rPr>
              <a:t>Tickles</a:t>
            </a:r>
            <a:endParaRPr lang="en-US" altLang="en-US" sz="5400" b="1" u="sng" dirty="0">
              <a:solidFill>
                <a:srgbClr val="C00000"/>
              </a:solidFill>
            </a:endParaRPr>
          </a:p>
        </p:txBody>
      </p:sp>
      <p:sp>
        <p:nvSpPr>
          <p:cNvPr id="24578" name="Rectangle 3">
            <a:extLst>
              <a:ext uri="{FF2B5EF4-FFF2-40B4-BE49-F238E27FC236}">
                <a16:creationId xmlns:a16="http://schemas.microsoft.com/office/drawing/2014/main" id="{3A6FDDBB-9959-2941-26A2-F437276E672B}"/>
              </a:ext>
            </a:extLst>
          </p:cNvPr>
          <p:cNvSpPr>
            <a:spLocks noGrp="1" noChangeArrowheads="1"/>
          </p:cNvSpPr>
          <p:nvPr>
            <p:ph type="body" idx="1"/>
          </p:nvPr>
        </p:nvSpPr>
        <p:spPr>
          <a:xfrm>
            <a:off x="1143000" y="1447800"/>
            <a:ext cx="6934200" cy="4678363"/>
          </a:xfrm>
        </p:spPr>
        <p:txBody>
          <a:bodyPr/>
          <a:lstStyle/>
          <a:p>
            <a:pPr marL="0" indent="0">
              <a:buNone/>
            </a:pPr>
            <a:r>
              <a:rPr lang="en-GB" sz="2400" dirty="0"/>
              <a:t>So I think we should explain rational action in terms of causation, rather than vice versa. </a:t>
            </a:r>
          </a:p>
          <a:p>
            <a:pPr marL="0" indent="0">
              <a:buNone/>
            </a:pPr>
            <a:r>
              <a:rPr lang="en-GB" sz="2400" dirty="0"/>
              <a:t>It’s not rational to buy expensive insurance to prevent accidents (when you know the correlation is spurious) simply because the spuriousness of the correlation tells you that accident-avoidance is never causal-counterfactually dependent on buying insurance. </a:t>
            </a:r>
          </a:p>
          <a:p>
            <a:pPr marL="0" indent="0">
              <a:buNone/>
            </a:pPr>
            <a:r>
              <a:rPr lang="en-GB" sz="2400" dirty="0"/>
              <a:t>And you can know this without attending to tickles and placing yourself in some narrow reference class.</a:t>
            </a:r>
          </a:p>
        </p:txBody>
      </p:sp>
    </p:spTree>
    <p:extLst>
      <p:ext uri="{BB962C8B-B14F-4D97-AF65-F5344CB8AC3E}">
        <p14:creationId xmlns:p14="http://schemas.microsoft.com/office/powerpoint/2010/main" val="3089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7D9CCAB9-3A65-E782-FDDC-F7BC8F9E07CC}"/>
              </a:ext>
            </a:extLst>
          </p:cNvPr>
          <p:cNvSpPr>
            <a:spLocks noGrp="1" noChangeArrowheads="1"/>
          </p:cNvSpPr>
          <p:nvPr>
            <p:ph type="title"/>
          </p:nvPr>
        </p:nvSpPr>
        <p:spPr>
          <a:xfrm>
            <a:off x="457200" y="258227"/>
            <a:ext cx="8229600" cy="1166812"/>
          </a:xfrm>
        </p:spPr>
        <p:txBody>
          <a:bodyPr/>
          <a:lstStyle/>
          <a:p>
            <a:pPr eaLnBrk="1" hangingPunct="1"/>
            <a:r>
              <a:rPr lang="en-US" altLang="en-US" sz="4800" b="1" dirty="0">
                <a:solidFill>
                  <a:srgbClr val="C00000"/>
                </a:solidFill>
              </a:rPr>
              <a:t>Plan</a:t>
            </a:r>
          </a:p>
        </p:txBody>
      </p:sp>
      <p:sp>
        <p:nvSpPr>
          <p:cNvPr id="16386" name="Rectangle 3">
            <a:extLst>
              <a:ext uri="{FF2B5EF4-FFF2-40B4-BE49-F238E27FC236}">
                <a16:creationId xmlns:a16="http://schemas.microsoft.com/office/drawing/2014/main" id="{6032ADFD-8DBB-EDF6-670C-6D17F41CA701}"/>
              </a:ext>
            </a:extLst>
          </p:cNvPr>
          <p:cNvSpPr>
            <a:spLocks noGrp="1" noChangeArrowheads="1"/>
          </p:cNvSpPr>
          <p:nvPr>
            <p:ph type="body" idx="1"/>
          </p:nvPr>
        </p:nvSpPr>
        <p:spPr>
          <a:xfrm>
            <a:off x="1066800" y="1524000"/>
            <a:ext cx="6477000" cy="4080638"/>
          </a:xfrm>
        </p:spPr>
        <p:txBody>
          <a:bodyPr/>
          <a:lstStyle/>
          <a:p>
            <a:pPr marL="0" indent="0">
              <a:buFontTx/>
              <a:buNone/>
            </a:pPr>
            <a:r>
              <a:rPr lang="en-GB" altLang="en-US" sz="2400" dirty="0"/>
              <a:t>A Background</a:t>
            </a:r>
          </a:p>
          <a:p>
            <a:pPr marL="0" indent="0">
              <a:buFontTx/>
              <a:buNone/>
            </a:pPr>
            <a:r>
              <a:rPr lang="en-GB" altLang="en-US" sz="2400" dirty="0"/>
              <a:t>B Actual Causation and Counterfactuals</a:t>
            </a:r>
          </a:p>
          <a:p>
            <a:pPr marL="0" indent="0">
              <a:buFontTx/>
              <a:buNone/>
            </a:pPr>
            <a:r>
              <a:rPr lang="en-GB" altLang="en-US" sz="2400" dirty="0"/>
              <a:t>C Rational Action</a:t>
            </a:r>
          </a:p>
          <a:p>
            <a:pPr marL="0" indent="0">
              <a:buFontTx/>
              <a:buNone/>
            </a:pPr>
            <a:r>
              <a:rPr lang="en-GB" altLang="en-US" sz="2400" dirty="0"/>
              <a:t>D Agency Theories</a:t>
            </a:r>
          </a:p>
          <a:p>
            <a:pPr marL="0" indent="0">
              <a:buFontTx/>
              <a:buNone/>
            </a:pPr>
            <a:r>
              <a:rPr lang="en-GB" altLang="en-US" sz="2400" dirty="0"/>
              <a:t>E Freedom</a:t>
            </a:r>
          </a:p>
          <a:p>
            <a:pPr marL="0" indent="0">
              <a:buFontTx/>
              <a:buNone/>
            </a:pPr>
            <a:r>
              <a:rPr lang="en-GB" altLang="en-US" sz="2400" dirty="0"/>
              <a:t>F Tickles</a:t>
            </a:r>
          </a:p>
          <a:p>
            <a:pPr marL="0" indent="0">
              <a:buFontTx/>
              <a:buNone/>
            </a:pPr>
            <a:r>
              <a:rPr lang="en-GB" altLang="en-US" sz="2400" dirty="0"/>
              <a:t>G Albert and </a:t>
            </a:r>
            <a:r>
              <a:rPr lang="en-GB" altLang="en-US" sz="2400" dirty="0" err="1"/>
              <a:t>Loewer</a:t>
            </a:r>
            <a:endParaRPr lang="en-GB" altLang="en-US" sz="2400" dirty="0"/>
          </a:p>
          <a:p>
            <a:pPr marL="0" indent="0">
              <a:buNone/>
            </a:pPr>
            <a:r>
              <a:rPr lang="en-GB" altLang="en-US" sz="2400" dirty="0"/>
              <a:t>H Albert and </a:t>
            </a:r>
            <a:r>
              <a:rPr lang="en-GB" altLang="en-US" sz="2400" dirty="0" err="1"/>
              <a:t>Loewer</a:t>
            </a:r>
            <a:r>
              <a:rPr lang="en-GB" altLang="en-US" sz="2400" dirty="0"/>
              <a:t> vs Papineau</a:t>
            </a:r>
          </a:p>
          <a:p>
            <a:pPr marL="0" indent="0">
              <a:buNone/>
            </a:pPr>
            <a:r>
              <a:rPr lang="en-GB" altLang="en-US" sz="2400" dirty="0"/>
              <a:t>I No-Trace Cases</a:t>
            </a:r>
          </a:p>
          <a:p>
            <a:pPr marL="0" indent="0">
              <a:buFontTx/>
              <a:buNone/>
            </a:pPr>
            <a:endParaRPr lang="en-GB" alt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2910E51A-9A8D-0BB7-FABA-7F59802B899E}"/>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rPr>
              <a:t>Albert and </a:t>
            </a:r>
            <a:r>
              <a:rPr lang="en-US" altLang="en-US" sz="4800" b="1" dirty="0" err="1">
                <a:solidFill>
                  <a:srgbClr val="C00000"/>
                </a:solidFill>
              </a:rPr>
              <a:t>Loewer</a:t>
            </a:r>
            <a:endParaRPr lang="en-US" altLang="en-US" sz="4800" b="1" u="sng" dirty="0">
              <a:solidFill>
                <a:srgbClr val="C00000"/>
              </a:solidFill>
            </a:endParaRPr>
          </a:p>
        </p:txBody>
      </p:sp>
      <p:sp>
        <p:nvSpPr>
          <p:cNvPr id="18434" name="Rectangle 3">
            <a:extLst>
              <a:ext uri="{FF2B5EF4-FFF2-40B4-BE49-F238E27FC236}">
                <a16:creationId xmlns:a16="http://schemas.microsoft.com/office/drawing/2014/main" id="{51A26632-E76F-F8AA-5CA8-8511C806E29C}"/>
              </a:ext>
            </a:extLst>
          </p:cNvPr>
          <p:cNvSpPr>
            <a:spLocks noGrp="1" noChangeArrowheads="1"/>
          </p:cNvSpPr>
          <p:nvPr>
            <p:ph type="body" idx="1"/>
          </p:nvPr>
        </p:nvSpPr>
        <p:spPr>
          <a:xfrm>
            <a:off x="1066800" y="1600200"/>
            <a:ext cx="7010400" cy="4525963"/>
          </a:xfrm>
        </p:spPr>
        <p:txBody>
          <a:bodyPr/>
          <a:lstStyle/>
          <a:p>
            <a:pPr marL="0" indent="0">
              <a:spcBef>
                <a:spcPts val="1700"/>
              </a:spcBef>
              <a:buNone/>
            </a:pPr>
            <a:r>
              <a:rPr lang="en-GB" sz="2000" dirty="0"/>
              <a:t>David Albert and Barry </a:t>
            </a:r>
            <a:r>
              <a:rPr lang="en-GB" sz="2000" dirty="0" err="1"/>
              <a:t>Loewer</a:t>
            </a:r>
            <a:r>
              <a:rPr lang="en-GB" sz="2000" dirty="0"/>
              <a:t> have views which at first sight look like the agency line. But in truth they are much closer to me.</a:t>
            </a:r>
          </a:p>
          <a:p>
            <a:pPr marL="0" indent="0">
              <a:spcBef>
                <a:spcPts val="1700"/>
              </a:spcBef>
              <a:buNone/>
            </a:pPr>
            <a:r>
              <a:rPr lang="en-GB" sz="2000" dirty="0"/>
              <a:t>They don’t do counterfactuals in terms of causation, as I do, but go straight to counterfactuals (and aim to explain causation in terms of that).</a:t>
            </a:r>
          </a:p>
          <a:p>
            <a:pPr marL="0" indent="0">
              <a:spcBef>
                <a:spcPts val="1700"/>
              </a:spcBef>
              <a:buNone/>
            </a:pPr>
            <a:r>
              <a:rPr lang="en-GB" sz="2000" dirty="0"/>
              <a:t>Albert and </a:t>
            </a:r>
            <a:r>
              <a:rPr lang="en-GB" sz="2000" dirty="0" err="1"/>
              <a:t>Loewer</a:t>
            </a:r>
            <a:r>
              <a:rPr lang="en-GB" sz="2000" dirty="0"/>
              <a:t> say (very roughly) that:</a:t>
            </a:r>
          </a:p>
          <a:p>
            <a:pPr marL="252000" indent="0">
              <a:spcBef>
                <a:spcPts val="1700"/>
              </a:spcBef>
              <a:buNone/>
            </a:pPr>
            <a:r>
              <a:rPr lang="en-GB" sz="2000" dirty="0"/>
              <a:t>B counterfactually depends on A </a:t>
            </a:r>
            <a:r>
              <a:rPr lang="en-GB" sz="2000" dirty="0" err="1"/>
              <a:t>iff</a:t>
            </a:r>
            <a:r>
              <a:rPr lang="en-GB" sz="2000" dirty="0"/>
              <a:t> removing A from actuality but keeping current macro-facts fixed will, given basic dynamics and the “past hypothesis”, imply the absence of B.</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2910E51A-9A8D-0BB7-FABA-7F59802B899E}"/>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rPr>
              <a:t>Albert and </a:t>
            </a:r>
            <a:r>
              <a:rPr lang="en-US" altLang="en-US" sz="4800" b="1" dirty="0" err="1">
                <a:solidFill>
                  <a:srgbClr val="C00000"/>
                </a:solidFill>
              </a:rPr>
              <a:t>Loewer</a:t>
            </a:r>
            <a:endParaRPr lang="en-US" altLang="en-US" sz="4800" b="1" u="sng" dirty="0">
              <a:solidFill>
                <a:srgbClr val="C00000"/>
              </a:solidFill>
            </a:endParaRPr>
          </a:p>
        </p:txBody>
      </p:sp>
      <p:sp>
        <p:nvSpPr>
          <p:cNvPr id="18434" name="Rectangle 3">
            <a:extLst>
              <a:ext uri="{FF2B5EF4-FFF2-40B4-BE49-F238E27FC236}">
                <a16:creationId xmlns:a16="http://schemas.microsoft.com/office/drawing/2014/main" id="{51A26632-E76F-F8AA-5CA8-8511C806E29C}"/>
              </a:ext>
            </a:extLst>
          </p:cNvPr>
          <p:cNvSpPr>
            <a:spLocks noGrp="1" noChangeArrowheads="1"/>
          </p:cNvSpPr>
          <p:nvPr>
            <p:ph type="body" idx="1"/>
          </p:nvPr>
        </p:nvSpPr>
        <p:spPr>
          <a:xfrm>
            <a:off x="1066800" y="1600200"/>
            <a:ext cx="7010400" cy="4525963"/>
          </a:xfrm>
        </p:spPr>
        <p:txBody>
          <a:bodyPr/>
          <a:lstStyle/>
          <a:p>
            <a:pPr marL="0" indent="0">
              <a:buNone/>
            </a:pPr>
            <a:r>
              <a:rPr lang="en-GB" sz="2400" dirty="0"/>
              <a:t>They hold that many forward-facing counterfactuals (B after A) are true, but no (or few) backward-facing ones. </a:t>
            </a:r>
          </a:p>
          <a:p>
            <a:pPr marL="0" indent="0">
              <a:buNone/>
            </a:pPr>
            <a:r>
              <a:rPr lang="en-GB" sz="2400" dirty="0"/>
              <a:t>This asymmetry derives from the asymmetry of (near) overdetermination: the present contains many macro-traces of the past, but none of the future (</a:t>
            </a:r>
            <a:r>
              <a:rPr lang="en-GB" sz="2400" dirty="0" err="1"/>
              <a:t>cf</a:t>
            </a:r>
            <a:r>
              <a:rPr lang="en-GB" sz="2400" dirty="0"/>
              <a:t> Lewis). </a:t>
            </a:r>
          </a:p>
          <a:p>
            <a:pPr marL="0" indent="0">
              <a:buNone/>
            </a:pPr>
            <a:r>
              <a:rPr lang="en-GB" sz="2400" dirty="0"/>
              <a:t>So having not-A rather than A, plus present macro-facts, can make a big difference to the probability of future events but not (normally) to past events.</a:t>
            </a:r>
          </a:p>
        </p:txBody>
      </p:sp>
    </p:spTree>
    <p:extLst>
      <p:ext uri="{BB962C8B-B14F-4D97-AF65-F5344CB8AC3E}">
        <p14:creationId xmlns:p14="http://schemas.microsoft.com/office/powerpoint/2010/main" val="755135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2910E51A-9A8D-0BB7-FABA-7F59802B899E}"/>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rPr>
              <a:t>Albert and </a:t>
            </a:r>
            <a:r>
              <a:rPr lang="en-US" altLang="en-US" sz="4800" b="1" dirty="0" err="1">
                <a:solidFill>
                  <a:srgbClr val="C00000"/>
                </a:solidFill>
              </a:rPr>
              <a:t>Loewer</a:t>
            </a:r>
            <a:endParaRPr lang="en-US" altLang="en-US" sz="4800" b="1" u="sng" dirty="0">
              <a:solidFill>
                <a:srgbClr val="C00000"/>
              </a:solidFill>
            </a:endParaRPr>
          </a:p>
        </p:txBody>
      </p:sp>
      <p:sp>
        <p:nvSpPr>
          <p:cNvPr id="18434" name="Rectangle 3">
            <a:extLst>
              <a:ext uri="{FF2B5EF4-FFF2-40B4-BE49-F238E27FC236}">
                <a16:creationId xmlns:a16="http://schemas.microsoft.com/office/drawing/2014/main" id="{51A26632-E76F-F8AA-5CA8-8511C806E29C}"/>
              </a:ext>
            </a:extLst>
          </p:cNvPr>
          <p:cNvSpPr>
            <a:spLocks noGrp="1" noChangeArrowheads="1"/>
          </p:cNvSpPr>
          <p:nvPr>
            <p:ph type="body" idx="1"/>
          </p:nvPr>
        </p:nvSpPr>
        <p:spPr>
          <a:xfrm>
            <a:off x="1066800" y="1600200"/>
            <a:ext cx="7010400" cy="4525963"/>
          </a:xfrm>
        </p:spPr>
        <p:txBody>
          <a:bodyPr/>
          <a:lstStyle/>
          <a:p>
            <a:pPr marL="0" indent="0">
              <a:buNone/>
            </a:pPr>
            <a:r>
              <a:rPr lang="en-GB" sz="2200" dirty="0"/>
              <a:t>Note how this line will also allow them to explain why it’s not rational to act on spurious correlations like that between buying good insurance and accident-avoidance. </a:t>
            </a:r>
          </a:p>
          <a:p>
            <a:pPr marL="0" indent="0">
              <a:buNone/>
            </a:pPr>
            <a:r>
              <a:rPr lang="en-GB" sz="2200" dirty="0"/>
              <a:t>Since the earlier cautious disposition will have left many present macro-traces, the insurance won’t make any probabilistic difference in the reference class defined by those traces. </a:t>
            </a:r>
          </a:p>
          <a:p>
            <a:pPr marL="0" indent="0">
              <a:buNone/>
            </a:pPr>
            <a:r>
              <a:rPr lang="en-GB" sz="2200" dirty="0"/>
              <a:t>Just as macro-records screen off past events from present actions, so do they screen off future events that are spuriously correlated with present actions.</a:t>
            </a:r>
          </a:p>
        </p:txBody>
      </p:sp>
    </p:spTree>
    <p:extLst>
      <p:ext uri="{BB962C8B-B14F-4D97-AF65-F5344CB8AC3E}">
        <p14:creationId xmlns:p14="http://schemas.microsoft.com/office/powerpoint/2010/main" val="1710083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2910E51A-9A8D-0BB7-FABA-7F59802B899E}"/>
              </a:ext>
            </a:extLst>
          </p:cNvPr>
          <p:cNvSpPr>
            <a:spLocks noGrp="1" noChangeArrowheads="1"/>
          </p:cNvSpPr>
          <p:nvPr>
            <p:ph type="title"/>
          </p:nvPr>
        </p:nvSpPr>
        <p:spPr>
          <a:xfrm>
            <a:off x="457200" y="274638"/>
            <a:ext cx="8229600" cy="1173162"/>
          </a:xfrm>
        </p:spPr>
        <p:txBody>
          <a:bodyPr/>
          <a:lstStyle/>
          <a:p>
            <a:pPr eaLnBrk="1" hangingPunct="1">
              <a:spcBef>
                <a:spcPts val="1500"/>
              </a:spcBef>
            </a:pPr>
            <a:r>
              <a:rPr lang="en-US" altLang="en-US" sz="4800" b="1" dirty="0">
                <a:solidFill>
                  <a:srgbClr val="C00000"/>
                </a:solidFill>
              </a:rPr>
              <a:t>Albert and </a:t>
            </a:r>
            <a:r>
              <a:rPr lang="en-US" altLang="en-US" sz="4800" b="1" dirty="0" err="1">
                <a:solidFill>
                  <a:srgbClr val="C00000"/>
                </a:solidFill>
              </a:rPr>
              <a:t>Loewer</a:t>
            </a:r>
            <a:endParaRPr lang="en-US" altLang="en-US" sz="4800" b="1" u="sng" dirty="0">
              <a:solidFill>
                <a:srgbClr val="C00000"/>
              </a:solidFill>
            </a:endParaRPr>
          </a:p>
        </p:txBody>
      </p:sp>
      <p:sp>
        <p:nvSpPr>
          <p:cNvPr id="18434" name="Rectangle 3">
            <a:extLst>
              <a:ext uri="{FF2B5EF4-FFF2-40B4-BE49-F238E27FC236}">
                <a16:creationId xmlns:a16="http://schemas.microsoft.com/office/drawing/2014/main" id="{51A26632-E76F-F8AA-5CA8-8511C806E29C}"/>
              </a:ext>
            </a:extLst>
          </p:cNvPr>
          <p:cNvSpPr>
            <a:spLocks noGrp="1" noChangeArrowheads="1"/>
          </p:cNvSpPr>
          <p:nvPr>
            <p:ph type="body" idx="1"/>
          </p:nvPr>
        </p:nvSpPr>
        <p:spPr>
          <a:xfrm>
            <a:off x="762000" y="1447800"/>
            <a:ext cx="7391400" cy="4683311"/>
          </a:xfrm>
        </p:spPr>
        <p:txBody>
          <a:bodyPr/>
          <a:lstStyle/>
          <a:p>
            <a:pPr marL="0" indent="0">
              <a:buNone/>
            </a:pPr>
            <a:r>
              <a:rPr lang="en-GB" sz="2300" dirty="0"/>
              <a:t>This might make it look like Albert and </a:t>
            </a:r>
            <a:r>
              <a:rPr lang="en-GB" sz="2300" dirty="0" err="1"/>
              <a:t>Loewer</a:t>
            </a:r>
            <a:r>
              <a:rPr lang="en-GB" sz="2300" dirty="0"/>
              <a:t> are akin to agency theorists, getting counterfactuals (and causation) simply by considering which antecedents/actions make results B likely in the relevant reference classes.</a:t>
            </a:r>
          </a:p>
          <a:p>
            <a:pPr marL="0" indent="0">
              <a:buNone/>
            </a:pPr>
            <a:r>
              <a:rPr lang="en-GB" sz="2300" dirty="0"/>
              <a:t>But not so. The crucial point here is that their reference classes aren’t defined by </a:t>
            </a:r>
            <a:r>
              <a:rPr lang="en-GB" sz="2300" i="1" dirty="0"/>
              <a:t>agents’ knowledge</a:t>
            </a:r>
            <a:r>
              <a:rPr lang="en-GB" sz="2300" dirty="0"/>
              <a:t>, but by </a:t>
            </a:r>
            <a:r>
              <a:rPr lang="en-GB" sz="2300" i="1" dirty="0"/>
              <a:t>all present macro-facts</a:t>
            </a:r>
            <a:r>
              <a:rPr lang="en-GB" sz="2300" dirty="0"/>
              <a:t>. Many of these macro-facts might well be unknown to agents. (Note that Albert and </a:t>
            </a:r>
            <a:r>
              <a:rPr lang="en-GB" sz="2300" dirty="0" err="1"/>
              <a:t>Loewer</a:t>
            </a:r>
            <a:r>
              <a:rPr lang="en-GB" sz="2300" dirty="0"/>
              <a:t> never argue that we’ll </a:t>
            </a:r>
            <a:r>
              <a:rPr lang="en-GB" sz="2300" i="1" dirty="0"/>
              <a:t>know</a:t>
            </a:r>
            <a:r>
              <a:rPr lang="en-GB" sz="2300" dirty="0"/>
              <a:t> all current macro-facts—they don’t need to, since they are happy to screen off effects from spurious antecedents by </a:t>
            </a:r>
            <a:r>
              <a:rPr lang="en-GB" sz="2300" i="1" dirty="0"/>
              <a:t>current </a:t>
            </a:r>
            <a:r>
              <a:rPr lang="en-GB" sz="2300" dirty="0"/>
              <a:t>macro-facts, not by </a:t>
            </a:r>
            <a:r>
              <a:rPr lang="en-GB" sz="2300" i="1" dirty="0"/>
              <a:t>known</a:t>
            </a:r>
            <a:r>
              <a:rPr lang="en-GB" sz="2300" dirty="0"/>
              <a:t> macro-facts.)</a:t>
            </a:r>
          </a:p>
        </p:txBody>
      </p:sp>
    </p:spTree>
    <p:extLst>
      <p:ext uri="{BB962C8B-B14F-4D97-AF65-F5344CB8AC3E}">
        <p14:creationId xmlns:p14="http://schemas.microsoft.com/office/powerpoint/2010/main" val="15056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2910E51A-9A8D-0BB7-FABA-7F59802B899E}"/>
              </a:ext>
            </a:extLst>
          </p:cNvPr>
          <p:cNvSpPr>
            <a:spLocks noGrp="1" noChangeArrowheads="1"/>
          </p:cNvSpPr>
          <p:nvPr>
            <p:ph type="title"/>
          </p:nvPr>
        </p:nvSpPr>
        <p:spPr>
          <a:xfrm>
            <a:off x="457200" y="274638"/>
            <a:ext cx="8229600" cy="1173162"/>
          </a:xfrm>
        </p:spPr>
        <p:txBody>
          <a:bodyPr/>
          <a:lstStyle/>
          <a:p>
            <a:pPr eaLnBrk="1" hangingPunct="1">
              <a:spcBef>
                <a:spcPts val="1500"/>
              </a:spcBef>
            </a:pPr>
            <a:r>
              <a:rPr lang="en-US" altLang="en-US" sz="4800" b="1" dirty="0">
                <a:solidFill>
                  <a:srgbClr val="C00000"/>
                </a:solidFill>
              </a:rPr>
              <a:t>Albert and </a:t>
            </a:r>
            <a:r>
              <a:rPr lang="en-US" altLang="en-US" sz="4800" b="1" dirty="0" err="1">
                <a:solidFill>
                  <a:srgbClr val="C00000"/>
                </a:solidFill>
              </a:rPr>
              <a:t>Loewer</a:t>
            </a:r>
            <a:endParaRPr lang="en-US" altLang="en-US" sz="4800" b="1" u="sng" dirty="0">
              <a:solidFill>
                <a:srgbClr val="C00000"/>
              </a:solidFill>
            </a:endParaRPr>
          </a:p>
        </p:txBody>
      </p:sp>
      <p:sp>
        <p:nvSpPr>
          <p:cNvPr id="18434" name="Rectangle 3">
            <a:extLst>
              <a:ext uri="{FF2B5EF4-FFF2-40B4-BE49-F238E27FC236}">
                <a16:creationId xmlns:a16="http://schemas.microsoft.com/office/drawing/2014/main" id="{51A26632-E76F-F8AA-5CA8-8511C806E29C}"/>
              </a:ext>
            </a:extLst>
          </p:cNvPr>
          <p:cNvSpPr>
            <a:spLocks noGrp="1" noChangeArrowheads="1"/>
          </p:cNvSpPr>
          <p:nvPr>
            <p:ph type="body" idx="1"/>
          </p:nvPr>
        </p:nvSpPr>
        <p:spPr>
          <a:xfrm>
            <a:off x="1066800" y="1676400"/>
            <a:ext cx="7086600" cy="4454711"/>
          </a:xfrm>
        </p:spPr>
        <p:txBody>
          <a:bodyPr/>
          <a:lstStyle/>
          <a:p>
            <a:pPr marL="0" indent="0">
              <a:spcBef>
                <a:spcPts val="2400"/>
              </a:spcBef>
              <a:buNone/>
            </a:pPr>
            <a:r>
              <a:rPr lang="en-GB" sz="2400" dirty="0"/>
              <a:t>So Albert and </a:t>
            </a:r>
            <a:r>
              <a:rPr lang="en-GB" sz="2400" dirty="0" err="1"/>
              <a:t>Loewer</a:t>
            </a:r>
            <a:r>
              <a:rPr lang="en-GB" sz="2400" dirty="0"/>
              <a:t> come out like me here.</a:t>
            </a:r>
          </a:p>
          <a:p>
            <a:pPr marL="0" indent="0">
              <a:spcBef>
                <a:spcPts val="2400"/>
              </a:spcBef>
              <a:buNone/>
            </a:pPr>
            <a:r>
              <a:rPr lang="en-GB" sz="2400" dirty="0"/>
              <a:t>Rational agency is explained in terms of actions making a counterfactual difference, and this is explained in terms of objective metaphysical patterns. </a:t>
            </a:r>
          </a:p>
          <a:p>
            <a:pPr marL="0" indent="0">
              <a:spcBef>
                <a:spcPts val="2400"/>
              </a:spcBef>
              <a:buNone/>
            </a:pPr>
            <a:r>
              <a:rPr lang="en-GB" sz="2400" dirty="0"/>
              <a:t>Spurious action-result correlations that remain given agents’ knowledge are no problem for them, nor for me, since they never make a counterfactual difference. </a:t>
            </a:r>
          </a:p>
        </p:txBody>
      </p:sp>
    </p:spTree>
    <p:extLst>
      <p:ext uri="{BB962C8B-B14F-4D97-AF65-F5344CB8AC3E}">
        <p14:creationId xmlns:p14="http://schemas.microsoft.com/office/powerpoint/2010/main" val="90367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3D49507F-D887-A17F-0DFF-0510CFDF48E2}"/>
              </a:ext>
            </a:extLst>
          </p:cNvPr>
          <p:cNvSpPr>
            <a:spLocks noGrp="1" noChangeArrowheads="1"/>
          </p:cNvSpPr>
          <p:nvPr>
            <p:ph type="title"/>
          </p:nvPr>
        </p:nvSpPr>
        <p:spPr>
          <a:xfrm>
            <a:off x="457200" y="274638"/>
            <a:ext cx="8229600" cy="1325562"/>
          </a:xfrm>
        </p:spPr>
        <p:txBody>
          <a:bodyPr/>
          <a:lstStyle/>
          <a:p>
            <a:pPr eaLnBrk="1" hangingPunct="1"/>
            <a:r>
              <a:rPr lang="en-US" altLang="en-US" sz="4000" b="1" dirty="0">
                <a:solidFill>
                  <a:srgbClr val="C00000"/>
                </a:solidFill>
              </a:rPr>
              <a:t>Albert and </a:t>
            </a:r>
            <a:r>
              <a:rPr lang="en-US" altLang="en-US" sz="4000" b="1" dirty="0" err="1">
                <a:solidFill>
                  <a:srgbClr val="C00000"/>
                </a:solidFill>
              </a:rPr>
              <a:t>Loewer</a:t>
            </a:r>
            <a:r>
              <a:rPr lang="en-US" altLang="en-US" sz="4000" b="1" dirty="0">
                <a:solidFill>
                  <a:srgbClr val="C00000"/>
                </a:solidFill>
              </a:rPr>
              <a:t> vs Papineau</a:t>
            </a:r>
            <a:endParaRPr lang="en-US" altLang="en-US" sz="4000" b="1" u="sng" dirty="0">
              <a:solidFill>
                <a:srgbClr val="C00000"/>
              </a:solidFill>
            </a:endParaRPr>
          </a:p>
        </p:txBody>
      </p:sp>
      <p:sp>
        <p:nvSpPr>
          <p:cNvPr id="26626" name="Rectangle 3">
            <a:extLst>
              <a:ext uri="{FF2B5EF4-FFF2-40B4-BE49-F238E27FC236}">
                <a16:creationId xmlns:a16="http://schemas.microsoft.com/office/drawing/2014/main" id="{0A9CAD14-8E7C-2949-A8FD-BB5FE027868C}"/>
              </a:ext>
            </a:extLst>
          </p:cNvPr>
          <p:cNvSpPr>
            <a:spLocks noGrp="1" noChangeArrowheads="1"/>
          </p:cNvSpPr>
          <p:nvPr>
            <p:ph type="body" idx="1"/>
          </p:nvPr>
        </p:nvSpPr>
        <p:spPr>
          <a:xfrm>
            <a:off x="990600" y="1600200"/>
            <a:ext cx="7162800" cy="4525963"/>
          </a:xfrm>
        </p:spPr>
        <p:txBody>
          <a:bodyPr/>
          <a:lstStyle/>
          <a:p>
            <a:pPr marL="0" indent="0">
              <a:buNone/>
            </a:pPr>
            <a:r>
              <a:rPr lang="en-GB" sz="2800" dirty="0"/>
              <a:t>The difference between Albert and </a:t>
            </a:r>
            <a:r>
              <a:rPr lang="en-GB" sz="2800" dirty="0" err="1"/>
              <a:t>Loewer</a:t>
            </a:r>
            <a:r>
              <a:rPr lang="en-GB" sz="2800" dirty="0"/>
              <a:t> and me thus lies in how we do counterfactuals. </a:t>
            </a:r>
          </a:p>
          <a:p>
            <a:pPr marL="0" indent="0">
              <a:buNone/>
            </a:pPr>
            <a:r>
              <a:rPr lang="en-GB" sz="2800" dirty="0"/>
              <a:t>I do it in terms of asymmetric RLIs and the resulting recipe for reading off causal-counterfactuals. </a:t>
            </a:r>
          </a:p>
          <a:p>
            <a:pPr marL="0" indent="0">
              <a:buNone/>
            </a:pPr>
            <a:r>
              <a:rPr lang="en-GB" sz="2800" dirty="0"/>
              <a:t>They do it more simply in terms of differences implied by given current macro-facts.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3D49507F-D887-A17F-0DFF-0510CFDF48E2}"/>
              </a:ext>
            </a:extLst>
          </p:cNvPr>
          <p:cNvSpPr>
            <a:spLocks noGrp="1" noChangeArrowheads="1"/>
          </p:cNvSpPr>
          <p:nvPr>
            <p:ph type="title"/>
          </p:nvPr>
        </p:nvSpPr>
        <p:spPr>
          <a:xfrm>
            <a:off x="457200" y="274638"/>
            <a:ext cx="8229600" cy="1325562"/>
          </a:xfrm>
        </p:spPr>
        <p:txBody>
          <a:bodyPr/>
          <a:lstStyle/>
          <a:p>
            <a:pPr eaLnBrk="1" hangingPunct="1"/>
            <a:r>
              <a:rPr lang="en-US" altLang="en-US" sz="4000" b="1" dirty="0">
                <a:solidFill>
                  <a:srgbClr val="C00000"/>
                </a:solidFill>
              </a:rPr>
              <a:t>Albert and </a:t>
            </a:r>
            <a:r>
              <a:rPr lang="en-US" altLang="en-US" sz="4000" b="1" dirty="0" err="1">
                <a:solidFill>
                  <a:srgbClr val="C00000"/>
                </a:solidFill>
              </a:rPr>
              <a:t>Loewer</a:t>
            </a:r>
            <a:r>
              <a:rPr lang="en-US" altLang="en-US" sz="4000" b="1" dirty="0">
                <a:solidFill>
                  <a:srgbClr val="C00000"/>
                </a:solidFill>
              </a:rPr>
              <a:t> vs Papineau</a:t>
            </a:r>
            <a:endParaRPr lang="en-US" altLang="en-US" sz="4000" b="1" u="sng" dirty="0">
              <a:solidFill>
                <a:srgbClr val="C00000"/>
              </a:solidFill>
            </a:endParaRPr>
          </a:p>
        </p:txBody>
      </p:sp>
      <p:sp>
        <p:nvSpPr>
          <p:cNvPr id="26626" name="Rectangle 3">
            <a:extLst>
              <a:ext uri="{FF2B5EF4-FFF2-40B4-BE49-F238E27FC236}">
                <a16:creationId xmlns:a16="http://schemas.microsoft.com/office/drawing/2014/main" id="{0A9CAD14-8E7C-2949-A8FD-BB5FE027868C}"/>
              </a:ext>
            </a:extLst>
          </p:cNvPr>
          <p:cNvSpPr>
            <a:spLocks noGrp="1" noChangeArrowheads="1"/>
          </p:cNvSpPr>
          <p:nvPr>
            <p:ph type="body" idx="1"/>
          </p:nvPr>
        </p:nvSpPr>
        <p:spPr>
          <a:xfrm>
            <a:off x="1066800" y="1600200"/>
            <a:ext cx="7010400" cy="4525963"/>
          </a:xfrm>
        </p:spPr>
        <p:txBody>
          <a:bodyPr/>
          <a:lstStyle/>
          <a:p>
            <a:pPr marL="0" indent="0">
              <a:buNone/>
            </a:pPr>
            <a:r>
              <a:rPr lang="en-GB" sz="2200" dirty="0"/>
              <a:t>Albert and </a:t>
            </a:r>
            <a:r>
              <a:rPr lang="en-GB" sz="2200" dirty="0" err="1"/>
              <a:t>Loewer</a:t>
            </a:r>
            <a:r>
              <a:rPr lang="en-GB" sz="2200" dirty="0"/>
              <a:t> might seem to have an advantage over me here, resulting from the similarity they do bear to agency theories. </a:t>
            </a:r>
          </a:p>
          <a:p>
            <a:pPr marL="0" indent="0">
              <a:buNone/>
            </a:pPr>
            <a:r>
              <a:rPr lang="en-GB" sz="2200" dirty="0"/>
              <a:t>Go back to the complaint that my account doesn’t do anything to explain </a:t>
            </a:r>
            <a:r>
              <a:rPr lang="en-GB" sz="2200" i="1" dirty="0"/>
              <a:t>why</a:t>
            </a:r>
            <a:r>
              <a:rPr lang="en-GB" sz="2200" dirty="0"/>
              <a:t> rational action is rational. As I put the challenge earlier, what’s so good about doing A in pursuit of B just in case . . . [some complex story involving RLIs]? </a:t>
            </a:r>
          </a:p>
          <a:p>
            <a:pPr marL="0" indent="0">
              <a:buNone/>
            </a:pPr>
            <a:r>
              <a:rPr lang="en-GB" sz="2200" dirty="0"/>
              <a:t>Albert and </a:t>
            </a:r>
            <a:r>
              <a:rPr lang="en-GB" sz="2200" dirty="0" err="1"/>
              <a:t>Loewer</a:t>
            </a:r>
            <a:r>
              <a:rPr lang="en-GB" sz="2200" dirty="0"/>
              <a:t> look better off on this score. Isn’t there something intuitive about the idea that you should perform actions that make desired results likely in the reference class </a:t>
            </a:r>
            <a:r>
              <a:rPr lang="en-GB" sz="2200" i="1" dirty="0"/>
              <a:t>defined by present macro-facts</a:t>
            </a:r>
            <a:r>
              <a:rPr lang="en-GB" sz="2200" dirty="0"/>
              <a:t>?</a:t>
            </a:r>
          </a:p>
        </p:txBody>
      </p:sp>
    </p:spTree>
    <p:extLst>
      <p:ext uri="{BB962C8B-B14F-4D97-AF65-F5344CB8AC3E}">
        <p14:creationId xmlns:p14="http://schemas.microsoft.com/office/powerpoint/2010/main" val="888359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3D49507F-D887-A17F-0DFF-0510CFDF48E2}"/>
              </a:ext>
            </a:extLst>
          </p:cNvPr>
          <p:cNvSpPr>
            <a:spLocks noGrp="1" noChangeArrowheads="1"/>
          </p:cNvSpPr>
          <p:nvPr>
            <p:ph type="title"/>
          </p:nvPr>
        </p:nvSpPr>
        <p:spPr>
          <a:xfrm>
            <a:off x="457200" y="274638"/>
            <a:ext cx="8229600" cy="1325562"/>
          </a:xfrm>
        </p:spPr>
        <p:txBody>
          <a:bodyPr/>
          <a:lstStyle/>
          <a:p>
            <a:pPr eaLnBrk="1" hangingPunct="1"/>
            <a:r>
              <a:rPr lang="en-US" altLang="en-US" sz="4000" b="1" dirty="0">
                <a:solidFill>
                  <a:srgbClr val="C00000"/>
                </a:solidFill>
              </a:rPr>
              <a:t>Albert and </a:t>
            </a:r>
            <a:r>
              <a:rPr lang="en-US" altLang="en-US" sz="4000" b="1" dirty="0" err="1">
                <a:solidFill>
                  <a:srgbClr val="C00000"/>
                </a:solidFill>
              </a:rPr>
              <a:t>Loewer</a:t>
            </a:r>
            <a:r>
              <a:rPr lang="en-US" altLang="en-US" sz="4000" b="1" dirty="0">
                <a:solidFill>
                  <a:srgbClr val="C00000"/>
                </a:solidFill>
              </a:rPr>
              <a:t> vs Papineau</a:t>
            </a:r>
            <a:endParaRPr lang="en-US" altLang="en-US" sz="4000" b="1" u="sng" dirty="0">
              <a:solidFill>
                <a:srgbClr val="C00000"/>
              </a:solidFill>
            </a:endParaRPr>
          </a:p>
        </p:txBody>
      </p:sp>
      <p:sp>
        <p:nvSpPr>
          <p:cNvPr id="26626" name="Rectangle 3">
            <a:extLst>
              <a:ext uri="{FF2B5EF4-FFF2-40B4-BE49-F238E27FC236}">
                <a16:creationId xmlns:a16="http://schemas.microsoft.com/office/drawing/2014/main" id="{0A9CAD14-8E7C-2949-A8FD-BB5FE027868C}"/>
              </a:ext>
            </a:extLst>
          </p:cNvPr>
          <p:cNvSpPr>
            <a:spLocks noGrp="1" noChangeArrowheads="1"/>
          </p:cNvSpPr>
          <p:nvPr>
            <p:ph type="body" idx="1"/>
          </p:nvPr>
        </p:nvSpPr>
        <p:spPr>
          <a:xfrm>
            <a:off x="1066800" y="1600200"/>
            <a:ext cx="7010400" cy="4525963"/>
          </a:xfrm>
        </p:spPr>
        <p:txBody>
          <a:bodyPr/>
          <a:lstStyle/>
          <a:p>
            <a:pPr marL="0" indent="0">
              <a:buNone/>
            </a:pPr>
            <a:r>
              <a:rPr lang="en-GB" sz="2200" dirty="0"/>
              <a:t>Well, maybe. </a:t>
            </a:r>
          </a:p>
          <a:p>
            <a:pPr marL="0" indent="0">
              <a:buNone/>
            </a:pPr>
            <a:r>
              <a:rPr lang="en-GB" sz="2200" dirty="0"/>
              <a:t>But if that’s so, I can appeal to the intuition too. </a:t>
            </a:r>
          </a:p>
          <a:p>
            <a:pPr marL="0" indent="0">
              <a:buNone/>
            </a:pPr>
            <a:r>
              <a:rPr lang="en-GB" sz="2200" dirty="0"/>
              <a:t>This is because the asymmetry of (near-) overdetermination is a corollary of my own RLI account of causation. The various effects of a given cause will inevitably be correlated, given the independence of the exogenous terms. Which is to say that the many different effects will tend to co-occur whenever the cause does. </a:t>
            </a:r>
          </a:p>
          <a:p>
            <a:pPr marL="0" indent="0">
              <a:buNone/>
            </a:pPr>
            <a:r>
              <a:rPr lang="en-GB" sz="2200" dirty="0"/>
              <a:t>So I too can say that it’s a good idea to act on causes because then you’ll generally be making desired results likely given present macro-facts.</a:t>
            </a:r>
          </a:p>
        </p:txBody>
      </p:sp>
    </p:spTree>
    <p:extLst>
      <p:ext uri="{BB962C8B-B14F-4D97-AF65-F5344CB8AC3E}">
        <p14:creationId xmlns:p14="http://schemas.microsoft.com/office/powerpoint/2010/main" val="3055046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F8959F31-34AE-4B9D-5688-4631E2103388}"/>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rPr>
              <a:t>No-Trace Cases</a:t>
            </a:r>
            <a:endParaRPr lang="en-US" altLang="en-US" sz="4800" b="1" u="sng" dirty="0">
              <a:solidFill>
                <a:srgbClr val="C00000"/>
              </a:solidFill>
            </a:endParaRPr>
          </a:p>
        </p:txBody>
      </p:sp>
      <p:sp>
        <p:nvSpPr>
          <p:cNvPr id="27650" name="Rectangle 3">
            <a:extLst>
              <a:ext uri="{FF2B5EF4-FFF2-40B4-BE49-F238E27FC236}">
                <a16:creationId xmlns:a16="http://schemas.microsoft.com/office/drawing/2014/main" id="{760317A2-A9FE-BCE8-3BB5-51E758DCA7FB}"/>
              </a:ext>
            </a:extLst>
          </p:cNvPr>
          <p:cNvSpPr>
            <a:spLocks noGrp="1" noChangeArrowheads="1"/>
          </p:cNvSpPr>
          <p:nvPr>
            <p:ph type="body" idx="1"/>
          </p:nvPr>
        </p:nvSpPr>
        <p:spPr>
          <a:xfrm>
            <a:off x="1143000" y="1676400"/>
            <a:ext cx="6629400" cy="4449763"/>
          </a:xfrm>
        </p:spPr>
        <p:txBody>
          <a:bodyPr/>
          <a:lstStyle/>
          <a:p>
            <a:pPr marL="0" indent="0">
              <a:spcBef>
                <a:spcPts val="1800"/>
              </a:spcBef>
              <a:buNone/>
            </a:pPr>
            <a:r>
              <a:rPr lang="en-GB" sz="2800" dirty="0"/>
              <a:t>Still, is it self-evident that it’s a good idea to perform actions that make desired results likely in the reference class </a:t>
            </a:r>
            <a:r>
              <a:rPr lang="en-GB" sz="2800" i="1" dirty="0"/>
              <a:t>defined by present macro-facts</a:t>
            </a:r>
            <a:r>
              <a:rPr lang="en-GB" sz="2800" dirty="0"/>
              <a:t>? </a:t>
            </a:r>
          </a:p>
          <a:p>
            <a:pPr marL="0" indent="0">
              <a:spcBef>
                <a:spcPts val="1800"/>
              </a:spcBef>
              <a:buNone/>
            </a:pPr>
            <a:r>
              <a:rPr lang="en-GB" sz="2800" dirty="0"/>
              <a:t>Where did that come from? Why specifically </a:t>
            </a:r>
            <a:r>
              <a:rPr lang="en-GB" sz="2800" i="1" dirty="0"/>
              <a:t>present</a:t>
            </a:r>
            <a:r>
              <a:rPr lang="en-GB" sz="2800" dirty="0"/>
              <a:t> and </a:t>
            </a:r>
            <a:r>
              <a:rPr lang="en-GB" sz="2800" i="1" dirty="0"/>
              <a:t>macro-facts</a:t>
            </a:r>
            <a:r>
              <a:rPr lang="en-GB" sz="2800" dirty="0"/>
              <a:t>? </a:t>
            </a:r>
          </a:p>
          <a:p>
            <a:pPr marL="0" indent="0">
              <a:spcBef>
                <a:spcPts val="1800"/>
              </a:spcBef>
              <a:buNone/>
            </a:pPr>
            <a:r>
              <a:rPr lang="en-GB" sz="2800" dirty="0"/>
              <a:t>Let me finish by putting pressure on this idea.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F8959F31-34AE-4B9D-5688-4631E2103388}"/>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rPr>
              <a:t>No-Trace Cases</a:t>
            </a:r>
            <a:endParaRPr lang="en-US" altLang="en-US" sz="4800" b="1" u="sng" dirty="0">
              <a:solidFill>
                <a:srgbClr val="C00000"/>
              </a:solidFill>
            </a:endParaRPr>
          </a:p>
        </p:txBody>
      </p:sp>
      <p:sp>
        <p:nvSpPr>
          <p:cNvPr id="27650" name="Rectangle 3">
            <a:extLst>
              <a:ext uri="{FF2B5EF4-FFF2-40B4-BE49-F238E27FC236}">
                <a16:creationId xmlns:a16="http://schemas.microsoft.com/office/drawing/2014/main" id="{760317A2-A9FE-BCE8-3BB5-51E758DCA7FB}"/>
              </a:ext>
            </a:extLst>
          </p:cNvPr>
          <p:cNvSpPr>
            <a:spLocks noGrp="1" noChangeArrowheads="1"/>
          </p:cNvSpPr>
          <p:nvPr>
            <p:ph type="body" idx="1"/>
          </p:nvPr>
        </p:nvSpPr>
        <p:spPr>
          <a:xfrm>
            <a:off x="914400" y="1524000"/>
            <a:ext cx="7010400" cy="4602163"/>
          </a:xfrm>
        </p:spPr>
        <p:txBody>
          <a:bodyPr/>
          <a:lstStyle/>
          <a:p>
            <a:pPr marL="0" indent="0">
              <a:spcBef>
                <a:spcPts val="1500"/>
              </a:spcBef>
              <a:buNone/>
            </a:pPr>
            <a:r>
              <a:rPr lang="en-GB" sz="2400" dirty="0"/>
              <a:t>As is familiar, Albert and </a:t>
            </a:r>
            <a:r>
              <a:rPr lang="en-GB" sz="2400" dirty="0" err="1"/>
              <a:t>Loewer</a:t>
            </a:r>
            <a:r>
              <a:rPr lang="en-GB" sz="2400" dirty="0"/>
              <a:t> face difficulties in connection with those (overwhelmingly unlikely but naturally possible) cases where past events leave no present traces. </a:t>
            </a:r>
          </a:p>
          <a:p>
            <a:pPr marL="0" indent="0">
              <a:spcBef>
                <a:spcPts val="1500"/>
              </a:spcBef>
              <a:buNone/>
            </a:pPr>
            <a:r>
              <a:rPr lang="en-GB" sz="2400" dirty="0"/>
              <a:t>They are forced to bite the bullet and say that in such cases there can be counterfactual dependence of past macro-facts on present events, and they seek to lessen the counter-intuitiveness by observing that in such cases agents will be in no position to exploit this in action.</a:t>
            </a:r>
          </a:p>
        </p:txBody>
      </p:sp>
    </p:spTree>
    <p:extLst>
      <p:ext uri="{BB962C8B-B14F-4D97-AF65-F5344CB8AC3E}">
        <p14:creationId xmlns:p14="http://schemas.microsoft.com/office/powerpoint/2010/main" val="291463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1524000"/>
          </a:xfrm>
        </p:spPr>
        <p:txBody>
          <a:bodyPr/>
          <a:lstStyle/>
          <a:p>
            <a:pPr eaLnBrk="1" hangingPunct="1"/>
            <a:r>
              <a:rPr lang="en-US" altLang="en-US" sz="4800" b="1" dirty="0">
                <a:solidFill>
                  <a:srgbClr val="C00000"/>
                </a:solidFill>
              </a:rPr>
              <a:t>Background</a:t>
            </a:r>
            <a:endParaRPr lang="en-US" altLang="en-US" sz="4800" b="1" u="sng" dirty="0">
              <a:solidFill>
                <a:srgbClr val="C00000"/>
              </a:solidFill>
            </a:endParaRP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1066800" y="1600200"/>
            <a:ext cx="7010400" cy="4525963"/>
          </a:xfrm>
        </p:spPr>
        <p:txBody>
          <a:bodyPr/>
          <a:lstStyle/>
          <a:p>
            <a:pPr marL="0" indent="0">
              <a:spcBef>
                <a:spcPts val="2000"/>
              </a:spcBef>
              <a:buNone/>
            </a:pPr>
            <a:r>
              <a:rPr lang="en-GB" sz="2200" dirty="0"/>
              <a:t>I’ve elsewhere defended a sort of regularity theory of causation with built-in causal asymmetry. It is motivated by the need to explain </a:t>
            </a:r>
            <a:r>
              <a:rPr lang="en-GB" sz="2200" i="1" dirty="0"/>
              <a:t>causal inference</a:t>
            </a:r>
            <a:r>
              <a:rPr lang="en-GB" sz="2200" dirty="0"/>
              <a:t> techniques that derive causal conclusions from patterns of unconditional and conditional correlations.</a:t>
            </a:r>
          </a:p>
          <a:p>
            <a:pPr marL="0" indent="0">
              <a:spcBef>
                <a:spcPts val="2000"/>
              </a:spcBef>
              <a:buNone/>
            </a:pPr>
            <a:r>
              <a:rPr lang="en-GB" sz="2200" dirty="0"/>
              <a:t>These causal inference techniques require us to suppose that: </a:t>
            </a:r>
          </a:p>
          <a:p>
            <a:pPr marL="288000" indent="0">
              <a:spcBef>
                <a:spcPts val="2000"/>
              </a:spcBef>
              <a:buNone/>
            </a:pPr>
            <a:r>
              <a:rPr lang="en-GB" sz="2200" dirty="0"/>
              <a:t>X causes Y </a:t>
            </a:r>
            <a:r>
              <a:rPr lang="en-GB" sz="2200" dirty="0" err="1"/>
              <a:t>iff</a:t>
            </a:r>
            <a:r>
              <a:rPr lang="en-GB" sz="2200" dirty="0"/>
              <a:t> X is an ancestor of Y in a recursive structure of (pseudo-)deterministic laws in which the exogenous terms are probabilistically independent of each other.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F8959F31-34AE-4B9D-5688-4631E2103388}"/>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rPr>
              <a:t>No-Trace Cases</a:t>
            </a:r>
            <a:endParaRPr lang="en-US" altLang="en-US" sz="4800" b="1" u="sng" dirty="0">
              <a:solidFill>
                <a:srgbClr val="C00000"/>
              </a:solidFill>
            </a:endParaRPr>
          </a:p>
        </p:txBody>
      </p:sp>
      <p:sp>
        <p:nvSpPr>
          <p:cNvPr id="27650" name="Rectangle 3">
            <a:extLst>
              <a:ext uri="{FF2B5EF4-FFF2-40B4-BE49-F238E27FC236}">
                <a16:creationId xmlns:a16="http://schemas.microsoft.com/office/drawing/2014/main" id="{760317A2-A9FE-BCE8-3BB5-51E758DCA7FB}"/>
              </a:ext>
            </a:extLst>
          </p:cNvPr>
          <p:cNvSpPr>
            <a:spLocks noGrp="1" noChangeArrowheads="1"/>
          </p:cNvSpPr>
          <p:nvPr>
            <p:ph type="body" idx="1"/>
          </p:nvPr>
        </p:nvSpPr>
        <p:spPr>
          <a:xfrm>
            <a:off x="1143000" y="1676400"/>
            <a:ext cx="6629400" cy="4449763"/>
          </a:xfrm>
        </p:spPr>
        <p:txBody>
          <a:bodyPr/>
          <a:lstStyle/>
          <a:p>
            <a:pPr marL="0" indent="0">
              <a:spcBef>
                <a:spcPts val="1800"/>
              </a:spcBef>
              <a:buNone/>
            </a:pPr>
            <a:r>
              <a:rPr lang="en-GB" sz="2000" dirty="0"/>
              <a:t>Note than on my account such cases don’t yield causal-counterfactual dependence. </a:t>
            </a:r>
          </a:p>
          <a:p>
            <a:pPr marL="0" indent="0">
              <a:spcBef>
                <a:spcPts val="1800"/>
              </a:spcBef>
              <a:buNone/>
            </a:pPr>
            <a:r>
              <a:rPr lang="en-GB" sz="2000" dirty="0"/>
              <a:t>Even if we freakily have a case where all the common effects of some cause all fail to occur, my asymmetric lawlike structures in the form of RLIs will still apply and imply causal-counterfactual dependencies accordingly. </a:t>
            </a:r>
          </a:p>
          <a:p>
            <a:pPr marL="0" indent="0">
              <a:spcBef>
                <a:spcPts val="1800"/>
              </a:spcBef>
              <a:buNone/>
            </a:pPr>
            <a:r>
              <a:rPr lang="en-GB" sz="2000" dirty="0"/>
              <a:t>So, on my account, Atlantis’s existence won’t causal-counterfactually depend on my not clicking my fingers, nor my accident-avoidance on my buying insurance, even if Atlantis or my caution leave no traces to screen off these results from these actions. </a:t>
            </a:r>
          </a:p>
        </p:txBody>
      </p:sp>
    </p:spTree>
    <p:extLst>
      <p:ext uri="{BB962C8B-B14F-4D97-AF65-F5344CB8AC3E}">
        <p14:creationId xmlns:p14="http://schemas.microsoft.com/office/powerpoint/2010/main" val="3861069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F8959F31-34AE-4B9D-5688-4631E2103388}"/>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rPr>
              <a:t>No-Trace Cases</a:t>
            </a:r>
            <a:endParaRPr lang="en-US" altLang="en-US" sz="4800" b="1" u="sng" dirty="0">
              <a:solidFill>
                <a:srgbClr val="C00000"/>
              </a:solidFill>
            </a:endParaRPr>
          </a:p>
        </p:txBody>
      </p:sp>
      <p:sp>
        <p:nvSpPr>
          <p:cNvPr id="27650" name="Rectangle 3">
            <a:extLst>
              <a:ext uri="{FF2B5EF4-FFF2-40B4-BE49-F238E27FC236}">
                <a16:creationId xmlns:a16="http://schemas.microsoft.com/office/drawing/2014/main" id="{760317A2-A9FE-BCE8-3BB5-51E758DCA7FB}"/>
              </a:ext>
            </a:extLst>
          </p:cNvPr>
          <p:cNvSpPr>
            <a:spLocks noGrp="1" noChangeArrowheads="1"/>
          </p:cNvSpPr>
          <p:nvPr>
            <p:ph type="body" idx="1"/>
          </p:nvPr>
        </p:nvSpPr>
        <p:spPr>
          <a:xfrm>
            <a:off x="838200" y="1447800"/>
            <a:ext cx="7239000" cy="4678363"/>
          </a:xfrm>
        </p:spPr>
        <p:txBody>
          <a:bodyPr/>
          <a:lstStyle/>
          <a:p>
            <a:pPr marL="0" indent="0">
              <a:spcBef>
                <a:spcPts val="2000"/>
              </a:spcBef>
              <a:buNone/>
            </a:pPr>
            <a:r>
              <a:rPr lang="en-GB" sz="2000" dirty="0"/>
              <a:t>So perhaps we shouldn’t have been so quick to accept the idea we should perform actions that make desired results likely in the reference class </a:t>
            </a:r>
            <a:r>
              <a:rPr lang="en-GB" sz="2000" i="1" dirty="0"/>
              <a:t>defined by present macro-facts</a:t>
            </a:r>
            <a:r>
              <a:rPr lang="en-GB" sz="2000" dirty="0"/>
              <a:t>. </a:t>
            </a:r>
          </a:p>
          <a:p>
            <a:pPr marL="0" indent="0">
              <a:spcBef>
                <a:spcPts val="2000"/>
              </a:spcBef>
              <a:buNone/>
            </a:pPr>
            <a:r>
              <a:rPr lang="en-GB" sz="2000" dirty="0"/>
              <a:t>The issue is clearest with forward-facing spurious correlations. Focus on the case where my caution happens to leave no present traces. Albert and </a:t>
            </a:r>
            <a:r>
              <a:rPr lang="en-GB" sz="2000" dirty="0" err="1"/>
              <a:t>Loewer</a:t>
            </a:r>
            <a:r>
              <a:rPr lang="en-GB" sz="2000" dirty="0"/>
              <a:t> will be forced to say my accident-avoidance now counterfactually depends on my insurance-buying, and will seek somehow to explain this away (presumably by reference to the unknowability of such unlikely counterfactual dependencies). </a:t>
            </a:r>
          </a:p>
          <a:p>
            <a:pPr marL="0" indent="0">
              <a:spcBef>
                <a:spcPts val="2000"/>
              </a:spcBef>
              <a:buNone/>
            </a:pPr>
            <a:r>
              <a:rPr lang="en-GB" sz="2000" dirty="0"/>
              <a:t>But why not join me and simply say there’s no causal-counterfactual dependence, because of the structure of the underlying RLI laws?   </a:t>
            </a:r>
          </a:p>
        </p:txBody>
      </p:sp>
    </p:spTree>
    <p:extLst>
      <p:ext uri="{BB962C8B-B14F-4D97-AF65-F5344CB8AC3E}">
        <p14:creationId xmlns:p14="http://schemas.microsoft.com/office/powerpoint/2010/main" val="391747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F8959F31-34AE-4B9D-5688-4631E2103388}"/>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rPr>
              <a:t>No-Trace Cases</a:t>
            </a:r>
            <a:endParaRPr lang="en-US" altLang="en-US" sz="4800" b="1" u="sng" dirty="0">
              <a:solidFill>
                <a:srgbClr val="C00000"/>
              </a:solidFill>
            </a:endParaRPr>
          </a:p>
        </p:txBody>
      </p:sp>
      <p:sp>
        <p:nvSpPr>
          <p:cNvPr id="27650" name="Rectangle 3">
            <a:extLst>
              <a:ext uri="{FF2B5EF4-FFF2-40B4-BE49-F238E27FC236}">
                <a16:creationId xmlns:a16="http://schemas.microsoft.com/office/drawing/2014/main" id="{760317A2-A9FE-BCE8-3BB5-51E758DCA7FB}"/>
              </a:ext>
            </a:extLst>
          </p:cNvPr>
          <p:cNvSpPr>
            <a:spLocks noGrp="1" noChangeArrowheads="1"/>
          </p:cNvSpPr>
          <p:nvPr>
            <p:ph type="body" idx="1"/>
          </p:nvPr>
        </p:nvSpPr>
        <p:spPr>
          <a:xfrm>
            <a:off x="990600" y="1905000"/>
            <a:ext cx="7086600" cy="4221163"/>
          </a:xfrm>
        </p:spPr>
        <p:txBody>
          <a:bodyPr/>
          <a:lstStyle/>
          <a:p>
            <a:pPr marL="0" indent="0">
              <a:buNone/>
            </a:pPr>
            <a:r>
              <a:rPr lang="en-GB" sz="2800" dirty="0"/>
              <a:t>So the truth, I’d say, is </a:t>
            </a:r>
            <a:r>
              <a:rPr lang="en-GB" sz="2800" i="1" dirty="0"/>
              <a:t>not</a:t>
            </a:r>
            <a:r>
              <a:rPr lang="en-GB" sz="2800" dirty="0"/>
              <a:t> that we should perform actions which make desired results likely given present macro-facts (and still less those which make them likely given agents’ knowledge), but rather perform actions on which desired results probably </a:t>
            </a:r>
            <a:r>
              <a:rPr lang="en-GB" sz="2800" i="1" dirty="0"/>
              <a:t>counterfactually depend </a:t>
            </a:r>
            <a:r>
              <a:rPr lang="en-GB" sz="2800" dirty="0"/>
              <a:t>in my causal sense. </a:t>
            </a:r>
          </a:p>
        </p:txBody>
      </p:sp>
    </p:spTree>
    <p:extLst>
      <p:ext uri="{BB962C8B-B14F-4D97-AF65-F5344CB8AC3E}">
        <p14:creationId xmlns:p14="http://schemas.microsoft.com/office/powerpoint/2010/main" val="4144404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6DFC8979-B143-F8D4-F75C-C1F0751CF79D}"/>
              </a:ext>
            </a:extLst>
          </p:cNvPr>
          <p:cNvSpPr>
            <a:spLocks noGrp="1" noChangeArrowheads="1"/>
          </p:cNvSpPr>
          <p:nvPr>
            <p:ph type="title"/>
          </p:nvPr>
        </p:nvSpPr>
        <p:spPr>
          <a:xfrm>
            <a:off x="457200" y="274638"/>
            <a:ext cx="8229600" cy="1173162"/>
          </a:xfrm>
        </p:spPr>
        <p:txBody>
          <a:bodyPr/>
          <a:lstStyle/>
          <a:p>
            <a:pPr eaLnBrk="1" hangingPunct="1"/>
            <a:endParaRPr lang="en-US" altLang="en-US" b="1" u="sng">
              <a:solidFill>
                <a:srgbClr val="C00000"/>
              </a:solidFill>
            </a:endParaRPr>
          </a:p>
        </p:txBody>
      </p:sp>
      <p:sp>
        <p:nvSpPr>
          <p:cNvPr id="20482" name="Rectangle 3">
            <a:extLst>
              <a:ext uri="{FF2B5EF4-FFF2-40B4-BE49-F238E27FC236}">
                <a16:creationId xmlns:a16="http://schemas.microsoft.com/office/drawing/2014/main" id="{1740F200-8757-DDD5-3699-C69BF759C020}"/>
              </a:ext>
            </a:extLst>
          </p:cNvPr>
          <p:cNvSpPr>
            <a:spLocks noGrp="1" noChangeArrowheads="1"/>
          </p:cNvSpPr>
          <p:nvPr>
            <p:ph type="body" idx="1"/>
          </p:nvPr>
        </p:nvSpPr>
        <p:spPr>
          <a:xfrm>
            <a:off x="1295400" y="1295400"/>
            <a:ext cx="6781800" cy="4830763"/>
          </a:xfrm>
        </p:spPr>
        <p:txBody>
          <a:bodyPr/>
          <a:lstStyle/>
          <a:p>
            <a:pPr marL="0" indent="0" algn="ctr">
              <a:buFontTx/>
              <a:buNone/>
            </a:pPr>
            <a:r>
              <a:rPr lang="en-GB" altLang="en-US" sz="6600">
                <a:solidFill>
                  <a:srgbClr val="C00000"/>
                </a:solidFill>
              </a:rPr>
              <a:t> </a:t>
            </a:r>
          </a:p>
          <a:p>
            <a:pPr marL="0" indent="0" algn="ctr">
              <a:buFontTx/>
              <a:buNone/>
            </a:pPr>
            <a:r>
              <a:rPr lang="en-GB" altLang="en-US" sz="6600" b="1">
                <a:solidFill>
                  <a:srgbClr val="C00000"/>
                </a:solidFill>
              </a:rPr>
              <a:t>THE END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pPr eaLnBrk="1" hangingPunct="1"/>
            <a:r>
              <a:rPr lang="en-US" altLang="en-US" sz="4800" b="1" dirty="0">
                <a:solidFill>
                  <a:srgbClr val="C00000"/>
                </a:solidFill>
              </a:rPr>
              <a:t>Background</a:t>
            </a:r>
            <a:endParaRPr lang="en-US" altLang="en-US" sz="4800" b="1" u="sng" dirty="0">
              <a:solidFill>
                <a:srgbClr val="C00000"/>
              </a:solidFill>
            </a:endParaRP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1066800" y="1219200"/>
            <a:ext cx="7010400" cy="4906963"/>
          </a:xfrm>
        </p:spPr>
        <p:txBody>
          <a:bodyPr/>
          <a:lstStyle/>
          <a:p>
            <a:pPr marL="0" indent="0">
              <a:spcBef>
                <a:spcPts val="1600"/>
              </a:spcBef>
              <a:buNone/>
            </a:pPr>
            <a:r>
              <a:rPr lang="en-GB" sz="2200" i="1" dirty="0"/>
              <a:t>Illustration: </a:t>
            </a:r>
            <a:endParaRPr lang="en-GB" sz="2200" dirty="0"/>
          </a:p>
          <a:p>
            <a:pPr marL="0" indent="0">
              <a:spcBef>
                <a:spcPts val="1600"/>
              </a:spcBef>
              <a:buNone/>
            </a:pPr>
            <a:r>
              <a:rPr lang="en-GB" sz="2200" dirty="0"/>
              <a:t>X </a:t>
            </a:r>
            <a:r>
              <a:rPr lang="en-GB" sz="2200" dirty="0">
                <a:sym typeface="Wingdings" pitchFamily="2" charset="2"/>
              </a:rPr>
              <a:t></a:t>
            </a:r>
            <a:r>
              <a:rPr lang="en-GB" sz="2200" dirty="0"/>
              <a:t> e</a:t>
            </a:r>
            <a:r>
              <a:rPr lang="en-GB" sz="2200" baseline="-25000" dirty="0"/>
              <a:t>x</a:t>
            </a:r>
            <a:r>
              <a:rPr lang="en-GB" sz="2200" dirty="0"/>
              <a:t> </a:t>
            </a:r>
          </a:p>
          <a:p>
            <a:pPr marL="0" indent="0">
              <a:spcBef>
                <a:spcPts val="1600"/>
              </a:spcBef>
              <a:buNone/>
            </a:pPr>
            <a:r>
              <a:rPr lang="en-GB" sz="2200" dirty="0"/>
              <a:t>Y </a:t>
            </a:r>
            <a:r>
              <a:rPr lang="en-GB" sz="2200" dirty="0">
                <a:sym typeface="Wingdings" pitchFamily="2" charset="2"/>
              </a:rPr>
              <a:t></a:t>
            </a:r>
            <a:r>
              <a:rPr lang="en-GB" sz="2200" dirty="0"/>
              <a:t> </a:t>
            </a:r>
            <a:r>
              <a:rPr lang="en-GB" sz="2200" dirty="0" err="1"/>
              <a:t>aX</a:t>
            </a:r>
            <a:r>
              <a:rPr lang="en-GB" sz="2200" dirty="0"/>
              <a:t> + </a:t>
            </a:r>
            <a:r>
              <a:rPr lang="en-GB" sz="2200" dirty="0" err="1"/>
              <a:t>e</a:t>
            </a:r>
            <a:r>
              <a:rPr lang="en-GB" sz="2200" baseline="-25000" dirty="0" err="1"/>
              <a:t>y</a:t>
            </a:r>
            <a:r>
              <a:rPr lang="en-GB" sz="2200" dirty="0"/>
              <a:t> </a:t>
            </a:r>
          </a:p>
          <a:p>
            <a:pPr marL="0" indent="0">
              <a:spcBef>
                <a:spcPts val="1600"/>
              </a:spcBef>
              <a:buNone/>
            </a:pPr>
            <a:r>
              <a:rPr lang="en-GB" sz="2200" dirty="0"/>
              <a:t>Z </a:t>
            </a:r>
            <a:r>
              <a:rPr lang="en-GB" sz="2200" dirty="0">
                <a:sym typeface="Wingdings" pitchFamily="2" charset="2"/>
              </a:rPr>
              <a:t></a:t>
            </a:r>
            <a:r>
              <a:rPr lang="en-GB" sz="2200" dirty="0"/>
              <a:t> </a:t>
            </a:r>
            <a:r>
              <a:rPr lang="en-GB" sz="2200" dirty="0" err="1"/>
              <a:t>bX</a:t>
            </a:r>
            <a:r>
              <a:rPr lang="en-GB" sz="2200" dirty="0"/>
              <a:t> + </a:t>
            </a:r>
            <a:r>
              <a:rPr lang="en-GB" sz="2200" dirty="0" err="1"/>
              <a:t>cY</a:t>
            </a:r>
            <a:r>
              <a:rPr lang="en-GB" sz="2200" dirty="0"/>
              <a:t> + </a:t>
            </a:r>
            <a:r>
              <a:rPr lang="en-GB" sz="2200" dirty="0" err="1"/>
              <a:t>e</a:t>
            </a:r>
            <a:r>
              <a:rPr lang="en-GB" sz="2200" baseline="-25000" dirty="0" err="1"/>
              <a:t>z</a:t>
            </a:r>
            <a:r>
              <a:rPr lang="en-GB" sz="2200" dirty="0"/>
              <a:t> </a:t>
            </a:r>
          </a:p>
          <a:p>
            <a:pPr marL="0" indent="0">
              <a:spcBef>
                <a:spcPts val="1600"/>
              </a:spcBef>
              <a:buNone/>
            </a:pPr>
            <a:r>
              <a:rPr lang="en-GB" sz="2200" dirty="0"/>
              <a:t>If we reordered these equations/laws so that, say, X depended on Y rather than vice versa, then the exogenous </a:t>
            </a:r>
            <a:r>
              <a:rPr lang="en-GB" sz="2200" dirty="0" err="1"/>
              <a:t>e</a:t>
            </a:r>
            <a:r>
              <a:rPr lang="en-GB" sz="2200" baseline="-25000" dirty="0" err="1"/>
              <a:t>v</a:t>
            </a:r>
            <a:r>
              <a:rPr lang="en-GB" sz="2200" dirty="0" err="1"/>
              <a:t>s</a:t>
            </a:r>
            <a:r>
              <a:rPr lang="en-GB" sz="2200" dirty="0"/>
              <a:t> would no longer be probabilistically independent. (Intuitively, the idea is that any variable that causally depends on others will always have sources of variation that are probabilistically independent of those other variables. That’s what shows it to be an effect of those other variables.)</a:t>
            </a:r>
          </a:p>
        </p:txBody>
      </p:sp>
    </p:spTree>
    <p:extLst>
      <p:ext uri="{BB962C8B-B14F-4D97-AF65-F5344CB8AC3E}">
        <p14:creationId xmlns:p14="http://schemas.microsoft.com/office/powerpoint/2010/main" val="41244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pPr eaLnBrk="1" hangingPunct="1"/>
            <a:r>
              <a:rPr lang="en-US" altLang="en-US" sz="4800" b="1" dirty="0">
                <a:solidFill>
                  <a:srgbClr val="C00000"/>
                </a:solidFill>
              </a:rPr>
              <a:t>Background</a:t>
            </a:r>
            <a:endParaRPr lang="en-US" altLang="en-US" sz="4800" b="1" u="sng" dirty="0">
              <a:solidFill>
                <a:srgbClr val="C00000"/>
              </a:solidFill>
            </a:endParaRP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1066800" y="1219200"/>
            <a:ext cx="7010400" cy="4906963"/>
          </a:xfrm>
        </p:spPr>
        <p:txBody>
          <a:bodyPr/>
          <a:lstStyle/>
          <a:p>
            <a:pPr marL="0" indent="0">
              <a:buNone/>
            </a:pPr>
            <a:r>
              <a:rPr lang="en-GB" sz="2000" dirty="0"/>
              <a:t>We can generalise to any variables X</a:t>
            </a:r>
            <a:r>
              <a:rPr lang="en-GB" sz="2000" baseline="-25000" dirty="0"/>
              <a:t>1</a:t>
            </a:r>
            <a:r>
              <a:rPr lang="en-GB" sz="2000" dirty="0"/>
              <a:t>, . . . </a:t>
            </a:r>
            <a:r>
              <a:rPr lang="en-GB" sz="2000" dirty="0" err="1"/>
              <a:t>X</a:t>
            </a:r>
            <a:r>
              <a:rPr lang="en-GB" sz="2000" baseline="-25000" dirty="0" err="1"/>
              <a:t>n</a:t>
            </a:r>
            <a:r>
              <a:rPr lang="en-GB" sz="2000" dirty="0"/>
              <a:t>, and exogenous terms (r.h.s. only), e</a:t>
            </a:r>
            <a:r>
              <a:rPr lang="en-GB" sz="2000" baseline="-25000" dirty="0"/>
              <a:t>1</a:t>
            </a:r>
            <a:r>
              <a:rPr lang="en-GB" sz="2000" dirty="0"/>
              <a:t>, . . . </a:t>
            </a:r>
            <a:r>
              <a:rPr lang="en-GB" sz="2000" dirty="0" err="1"/>
              <a:t>e</a:t>
            </a:r>
            <a:r>
              <a:rPr lang="en-GB" sz="2000" baseline="-25000" dirty="0" err="1"/>
              <a:t>n</a:t>
            </a:r>
            <a:r>
              <a:rPr lang="en-GB" sz="2000" dirty="0"/>
              <a:t> and any recursive laws (variables might be dichotomous, or determinable, or ordinal, as well as real-valued, and the laws not just linear):</a:t>
            </a:r>
          </a:p>
          <a:p>
            <a:pPr marL="0" indent="0">
              <a:buNone/>
            </a:pPr>
            <a:r>
              <a:rPr lang="en-GB" sz="2000" dirty="0"/>
              <a:t>Xi </a:t>
            </a:r>
            <a:r>
              <a:rPr lang="en-GB" sz="2000" dirty="0">
                <a:sym typeface="Wingdings" pitchFamily="2" charset="2"/>
              </a:rPr>
              <a:t></a:t>
            </a:r>
            <a:r>
              <a:rPr lang="en-GB" sz="2000" dirty="0"/>
              <a:t> F(X</a:t>
            </a:r>
            <a:r>
              <a:rPr lang="en-GB" sz="2000" baseline="-25000" dirty="0"/>
              <a:t>1</a:t>
            </a:r>
            <a:r>
              <a:rPr lang="en-GB" sz="2000" dirty="0"/>
              <a:t>, . . . X</a:t>
            </a:r>
            <a:r>
              <a:rPr lang="en-GB" sz="2000" baseline="-25000" dirty="0"/>
              <a:t>i-1</a:t>
            </a:r>
            <a:r>
              <a:rPr lang="en-GB" sz="2000" dirty="0"/>
              <a:t>, </a:t>
            </a:r>
            <a:r>
              <a:rPr lang="en-GB" sz="2000" dirty="0" err="1"/>
              <a:t>e</a:t>
            </a:r>
            <a:r>
              <a:rPr lang="en-GB" sz="2000" baseline="-25000" dirty="0" err="1"/>
              <a:t>i</a:t>
            </a:r>
            <a:r>
              <a:rPr lang="en-GB" sz="2000" dirty="0"/>
              <a:t>)</a:t>
            </a:r>
          </a:p>
          <a:p>
            <a:pPr marL="0" indent="0">
              <a:buNone/>
            </a:pPr>
            <a:endParaRPr lang="en-GB" sz="2000" dirty="0"/>
          </a:p>
          <a:p>
            <a:pPr marL="0" indent="0">
              <a:buNone/>
            </a:pPr>
            <a:r>
              <a:rPr lang="en-GB" sz="2000" i="1" dirty="0"/>
              <a:t>Challenge</a:t>
            </a:r>
            <a:r>
              <a:rPr lang="en-GB" sz="2000" dirty="0"/>
              <a:t>: can any other account of causation </a:t>
            </a:r>
            <a:r>
              <a:rPr lang="en-GB" sz="2000" i="1" dirty="0"/>
              <a:t>explain</a:t>
            </a:r>
            <a:r>
              <a:rPr lang="en-GB" sz="2000" dirty="0"/>
              <a:t> why, if A and B are uncorrelated, but both correlated with C, then A and B must be causally unconnected, and both causes of C? </a:t>
            </a:r>
          </a:p>
          <a:p>
            <a:pPr marL="0" indent="0">
              <a:buNone/>
            </a:pPr>
            <a:r>
              <a:rPr lang="en-GB" sz="2000" dirty="0"/>
              <a:t>		   A		   B</a:t>
            </a:r>
          </a:p>
          <a:p>
            <a:pPr marL="0" indent="0">
              <a:buNone/>
            </a:pPr>
            <a:endParaRPr lang="en-GB" sz="2000" dirty="0"/>
          </a:p>
          <a:p>
            <a:pPr marL="0" indent="0">
              <a:buNone/>
            </a:pPr>
            <a:r>
              <a:rPr lang="en-GB" sz="2000" dirty="0"/>
              <a:t>			    C</a:t>
            </a:r>
          </a:p>
          <a:p>
            <a:pPr marL="0" indent="0">
              <a:buNone/>
            </a:pPr>
            <a:endParaRPr lang="en-GB" sz="2000" dirty="0"/>
          </a:p>
          <a:p>
            <a:pPr marL="0" indent="0">
              <a:buNone/>
            </a:pPr>
            <a:endParaRPr lang="en-GB" sz="2000" dirty="0"/>
          </a:p>
          <a:p>
            <a:pPr marL="0" indent="0">
              <a:buNone/>
            </a:pPr>
            <a:endParaRPr lang="en-GB" sz="2000" dirty="0"/>
          </a:p>
        </p:txBody>
      </p:sp>
      <p:cxnSp>
        <p:nvCxnSpPr>
          <p:cNvPr id="3" name="Straight Arrow Connector 2">
            <a:extLst>
              <a:ext uri="{FF2B5EF4-FFF2-40B4-BE49-F238E27FC236}">
                <a16:creationId xmlns:a16="http://schemas.microsoft.com/office/drawing/2014/main" id="{9AF71C3F-9ECE-D7A4-02F6-7BAB16FF62C0}"/>
              </a:ext>
            </a:extLst>
          </p:cNvPr>
          <p:cNvCxnSpPr/>
          <p:nvPr/>
        </p:nvCxnSpPr>
        <p:spPr>
          <a:xfrm>
            <a:off x="3505200" y="4876800"/>
            <a:ext cx="609600"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F393BABF-630B-E905-801E-311B1F253643}"/>
              </a:ext>
            </a:extLst>
          </p:cNvPr>
          <p:cNvCxnSpPr/>
          <p:nvPr/>
        </p:nvCxnSpPr>
        <p:spPr>
          <a:xfrm flipH="1">
            <a:off x="4419600" y="4876800"/>
            <a:ext cx="6096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748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pPr eaLnBrk="1" hangingPunct="1"/>
            <a:r>
              <a:rPr lang="en-US" altLang="en-US" sz="4800" b="1" dirty="0">
                <a:solidFill>
                  <a:srgbClr val="C00000"/>
                </a:solidFill>
              </a:rPr>
              <a:t>Background</a:t>
            </a:r>
            <a:endParaRPr lang="en-US" altLang="en-US" sz="4800" b="1" u="sng" dirty="0">
              <a:solidFill>
                <a:srgbClr val="C00000"/>
              </a:solidFill>
            </a:endParaRP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1066800" y="1066800"/>
            <a:ext cx="7010400" cy="5059363"/>
          </a:xfrm>
        </p:spPr>
        <p:txBody>
          <a:bodyPr/>
          <a:lstStyle/>
          <a:p>
            <a:pPr marL="0" indent="0">
              <a:buNone/>
            </a:pPr>
            <a:endParaRPr lang="en-GB" sz="2000" dirty="0"/>
          </a:p>
          <a:p>
            <a:pPr marL="0" indent="0">
              <a:buNone/>
            </a:pPr>
            <a:r>
              <a:rPr lang="en-GB" sz="2000" i="1" dirty="0"/>
              <a:t>Observation</a:t>
            </a:r>
            <a:r>
              <a:rPr lang="en-GB" sz="2000" dirty="0"/>
              <a:t>: dependent variables in recursive structures of laws with exogenous independence (RLIs) always succeed their independent variables in time, thus delivering the temporal asymmetry of causation. A further question is how this asymmetry, due to the probabilistic independence of exogenous variables, relates to the asymmetries of statistical mechanics and decoherence. </a:t>
            </a:r>
          </a:p>
          <a:p>
            <a:pPr marL="0" indent="0">
              <a:buNone/>
            </a:pPr>
            <a:endParaRPr lang="en-GB" sz="2000" dirty="0"/>
          </a:p>
          <a:p>
            <a:pPr marL="0" indent="0">
              <a:buNone/>
            </a:pPr>
            <a:r>
              <a:rPr lang="en-GB" sz="2000" i="1" dirty="0"/>
              <a:t>References:	</a:t>
            </a:r>
            <a:r>
              <a:rPr lang="en-GB" sz="2000" dirty="0"/>
              <a:t>“The Causal Structure of Reality” 2021 			</a:t>
            </a:r>
            <a:r>
              <a:rPr lang="en-GB" sz="2000" i="1" dirty="0" err="1"/>
              <a:t>PhilSci</a:t>
            </a:r>
            <a:r>
              <a:rPr lang="en-GB" sz="2000" i="1" dirty="0"/>
              <a:t>-Archive</a:t>
            </a:r>
            <a:r>
              <a:rPr lang="en-GB" sz="2000" dirty="0"/>
              <a:t> 1-51</a:t>
            </a:r>
          </a:p>
          <a:p>
            <a:pPr marL="0" indent="0">
              <a:buNone/>
            </a:pPr>
            <a:r>
              <a:rPr lang="en-GB" sz="2000" dirty="0"/>
              <a:t>		“The Statistical Nature of Causation” 2022 		</a:t>
            </a:r>
            <a:r>
              <a:rPr lang="en-GB" sz="2000" i="1" dirty="0"/>
              <a:t>The Monist</a:t>
            </a:r>
            <a:r>
              <a:rPr lang="en-GB" sz="2000" dirty="0"/>
              <a:t> 105:247–75.</a:t>
            </a:r>
          </a:p>
        </p:txBody>
      </p:sp>
    </p:spTree>
    <p:extLst>
      <p:ext uri="{BB962C8B-B14F-4D97-AF65-F5344CB8AC3E}">
        <p14:creationId xmlns:p14="http://schemas.microsoft.com/office/powerpoint/2010/main" val="18512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73EF0EA7-A791-20A8-E758-7469E4752222}"/>
              </a:ext>
            </a:extLst>
          </p:cNvPr>
          <p:cNvSpPr>
            <a:spLocks noGrp="1" noChangeArrowheads="1"/>
          </p:cNvSpPr>
          <p:nvPr>
            <p:ph type="title"/>
          </p:nvPr>
        </p:nvSpPr>
        <p:spPr>
          <a:xfrm>
            <a:off x="457200" y="304800"/>
            <a:ext cx="8229600" cy="1143000"/>
          </a:xfrm>
        </p:spPr>
        <p:txBody>
          <a:bodyPr/>
          <a:lstStyle/>
          <a:p>
            <a:pPr eaLnBrk="1" hangingPunct="1"/>
            <a:r>
              <a:rPr lang="en-US" altLang="en-US" sz="3600" b="1" dirty="0">
                <a:solidFill>
                  <a:srgbClr val="C00000"/>
                </a:solidFill>
              </a:rPr>
              <a:t>Actual Causation and Counterfactuals</a:t>
            </a:r>
            <a:endParaRPr lang="en-US" altLang="en-US" sz="3600" b="1" u="sng" dirty="0">
              <a:solidFill>
                <a:srgbClr val="C00000"/>
              </a:solidFill>
            </a:endParaRPr>
          </a:p>
        </p:txBody>
      </p:sp>
      <p:sp>
        <p:nvSpPr>
          <p:cNvPr id="21506" name="Rectangle 3">
            <a:extLst>
              <a:ext uri="{FF2B5EF4-FFF2-40B4-BE49-F238E27FC236}">
                <a16:creationId xmlns:a16="http://schemas.microsoft.com/office/drawing/2014/main" id="{C87DF63C-FE4C-03AC-5BE0-533592F99824}"/>
              </a:ext>
            </a:extLst>
          </p:cNvPr>
          <p:cNvSpPr>
            <a:spLocks noGrp="1" noChangeArrowheads="1"/>
          </p:cNvSpPr>
          <p:nvPr>
            <p:ph type="body" idx="1"/>
          </p:nvPr>
        </p:nvSpPr>
        <p:spPr>
          <a:xfrm>
            <a:off x="1066800" y="1524000"/>
            <a:ext cx="7010400" cy="4602163"/>
          </a:xfrm>
        </p:spPr>
        <p:txBody>
          <a:bodyPr/>
          <a:lstStyle/>
          <a:p>
            <a:pPr marL="0" indent="0">
              <a:buNone/>
            </a:pPr>
            <a:r>
              <a:rPr lang="en-GB" sz="1900" dirty="0"/>
              <a:t>These recursive structures of laws with exogenous independence (RLIs) are by their nature generic. How do they relate to </a:t>
            </a:r>
            <a:r>
              <a:rPr lang="en-GB" sz="1900" i="1" dirty="0"/>
              <a:t>single-case </a:t>
            </a:r>
            <a:r>
              <a:rPr lang="en-GB" sz="1900" dirty="0"/>
              <a:t>causation and counterfactual dependence? Here I appeal to the wealth of work in the Lewisian tradition that has devised recipes for reading answers to these questions off from “causal models” that specify how dependent variables are deterministic functions of others.</a:t>
            </a:r>
          </a:p>
          <a:p>
            <a:pPr marL="0" indent="0">
              <a:buNone/>
            </a:pPr>
            <a:endParaRPr lang="en-GB" sz="1900" dirty="0"/>
          </a:p>
          <a:p>
            <a:pPr marL="0" indent="0">
              <a:buNone/>
            </a:pPr>
            <a:r>
              <a:rPr lang="en-GB" sz="1900" dirty="0"/>
              <a:t>	ST		SH</a:t>
            </a:r>
          </a:p>
          <a:p>
            <a:pPr marL="0" indent="0">
              <a:buNone/>
            </a:pPr>
            <a:endParaRPr lang="en-GB" sz="1900" dirty="0"/>
          </a:p>
          <a:p>
            <a:pPr marL="0" indent="0">
              <a:buNone/>
            </a:pPr>
            <a:endParaRPr lang="en-GB" sz="1900" dirty="0"/>
          </a:p>
          <a:p>
            <a:pPr marL="0" indent="0">
              <a:buNone/>
            </a:pPr>
            <a:r>
              <a:rPr lang="en-GB" sz="1900" dirty="0"/>
              <a:t>	BT		BH		S</a:t>
            </a:r>
          </a:p>
        </p:txBody>
      </p:sp>
      <p:cxnSp>
        <p:nvCxnSpPr>
          <p:cNvPr id="43" name="Straight Arrow Connector 42">
            <a:extLst>
              <a:ext uri="{FF2B5EF4-FFF2-40B4-BE49-F238E27FC236}">
                <a16:creationId xmlns:a16="http://schemas.microsoft.com/office/drawing/2014/main" id="{7D96B243-73E6-3019-4140-06A6C1094EFE}"/>
              </a:ext>
            </a:extLst>
          </p:cNvPr>
          <p:cNvCxnSpPr/>
          <p:nvPr/>
        </p:nvCxnSpPr>
        <p:spPr>
          <a:xfrm>
            <a:off x="2590800" y="41910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8E0D022-E265-5BCA-731F-63CA2C49F018}"/>
              </a:ext>
            </a:extLst>
          </p:cNvPr>
          <p:cNvCxnSpPr/>
          <p:nvPr/>
        </p:nvCxnSpPr>
        <p:spPr>
          <a:xfrm>
            <a:off x="2590800" y="51816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C0B003B-CD79-5663-3A81-9CB32FD220E4}"/>
              </a:ext>
            </a:extLst>
          </p:cNvPr>
          <p:cNvCxnSpPr>
            <a:cxnSpLocks/>
          </p:cNvCxnSpPr>
          <p:nvPr/>
        </p:nvCxnSpPr>
        <p:spPr>
          <a:xfrm>
            <a:off x="4343400" y="4191000"/>
            <a:ext cx="1295400" cy="7921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A4B6CE8C-D3DE-C1B2-A3A4-455B2124827B}"/>
              </a:ext>
            </a:extLst>
          </p:cNvPr>
          <p:cNvCxnSpPr>
            <a:cxnSpLocks/>
          </p:cNvCxnSpPr>
          <p:nvPr/>
        </p:nvCxnSpPr>
        <p:spPr>
          <a:xfrm>
            <a:off x="-914400" y="-381000"/>
            <a:ext cx="9144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2421149-9F8A-14DF-14D7-10B4A9B2151B}"/>
              </a:ext>
            </a:extLst>
          </p:cNvPr>
          <p:cNvCxnSpPr/>
          <p:nvPr/>
        </p:nvCxnSpPr>
        <p:spPr>
          <a:xfrm>
            <a:off x="4343400" y="5181600"/>
            <a:ext cx="1143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BDA4C653-6384-8A4C-7521-E939C5399AB4}"/>
              </a:ext>
            </a:extLst>
          </p:cNvPr>
          <p:cNvCxnSpPr/>
          <p:nvPr/>
        </p:nvCxnSpPr>
        <p:spPr>
          <a:xfrm>
            <a:off x="4114800" y="4343400"/>
            <a:ext cx="0" cy="639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73EF0EA7-A791-20A8-E758-7469E4752222}"/>
              </a:ext>
            </a:extLst>
          </p:cNvPr>
          <p:cNvSpPr>
            <a:spLocks noGrp="1" noChangeArrowheads="1"/>
          </p:cNvSpPr>
          <p:nvPr>
            <p:ph type="title"/>
          </p:nvPr>
        </p:nvSpPr>
        <p:spPr>
          <a:xfrm>
            <a:off x="457200" y="304800"/>
            <a:ext cx="8229600" cy="1143000"/>
          </a:xfrm>
        </p:spPr>
        <p:txBody>
          <a:bodyPr/>
          <a:lstStyle/>
          <a:p>
            <a:pPr eaLnBrk="1" hangingPunct="1"/>
            <a:r>
              <a:rPr lang="en-US" altLang="en-US" sz="3600" b="1" dirty="0">
                <a:solidFill>
                  <a:srgbClr val="C00000"/>
                </a:solidFill>
              </a:rPr>
              <a:t>Actual Causation and Counterfactuals</a:t>
            </a:r>
            <a:endParaRPr lang="en-US" altLang="en-US" sz="3600" b="1" u="sng" dirty="0">
              <a:solidFill>
                <a:srgbClr val="C00000"/>
              </a:solidFill>
            </a:endParaRPr>
          </a:p>
        </p:txBody>
      </p:sp>
      <p:sp>
        <p:nvSpPr>
          <p:cNvPr id="21506" name="Rectangle 3">
            <a:extLst>
              <a:ext uri="{FF2B5EF4-FFF2-40B4-BE49-F238E27FC236}">
                <a16:creationId xmlns:a16="http://schemas.microsoft.com/office/drawing/2014/main" id="{C87DF63C-FE4C-03AC-5BE0-533592F99824}"/>
              </a:ext>
            </a:extLst>
          </p:cNvPr>
          <p:cNvSpPr>
            <a:spLocks noGrp="1" noChangeArrowheads="1"/>
          </p:cNvSpPr>
          <p:nvPr>
            <p:ph type="body" idx="1"/>
          </p:nvPr>
        </p:nvSpPr>
        <p:spPr>
          <a:xfrm>
            <a:off x="1066800" y="1600200"/>
            <a:ext cx="7010400" cy="4525963"/>
          </a:xfrm>
        </p:spPr>
        <p:txBody>
          <a:bodyPr/>
          <a:lstStyle/>
          <a:p>
            <a:pPr marL="0" indent="0">
              <a:spcBef>
                <a:spcPts val="2000"/>
              </a:spcBef>
              <a:buNone/>
            </a:pPr>
            <a:r>
              <a:rPr lang="en-GB" sz="2200" dirty="0"/>
              <a:t>What do the arrows mean here? Existing work takes them to portray either (a) some primitive causal dependence or (b) complex counterfactuals. I can do better: the models show how the variables are related in an RLI.</a:t>
            </a:r>
          </a:p>
          <a:p>
            <a:pPr marL="0" indent="0">
              <a:spcBef>
                <a:spcPts val="2000"/>
              </a:spcBef>
              <a:buNone/>
            </a:pPr>
            <a:r>
              <a:rPr lang="en-GB" sz="2200" dirty="0"/>
              <a:t>This opens the way to explaining counterfactuals (and actual causation) in terms of RLIs. </a:t>
            </a:r>
          </a:p>
          <a:p>
            <a:pPr marL="0" indent="0">
              <a:spcBef>
                <a:spcPts val="2000"/>
              </a:spcBef>
              <a:buNone/>
            </a:pPr>
            <a:r>
              <a:rPr lang="en-GB" sz="2200" i="1" dirty="0"/>
              <a:t>Interventionist semantics</a:t>
            </a:r>
            <a:r>
              <a:rPr lang="en-GB" sz="2200" dirty="0"/>
              <a:t> for counterfactuals: set the relevant variable to the counterfactual value, leave all non-descendants unchanged, crank the equations . . .</a:t>
            </a:r>
          </a:p>
          <a:p>
            <a:pPr marL="0" indent="0">
              <a:spcBef>
                <a:spcPts val="2000"/>
              </a:spcBef>
              <a:buNone/>
            </a:pPr>
            <a:endParaRPr lang="en-GB" sz="2200" dirty="0"/>
          </a:p>
        </p:txBody>
      </p:sp>
      <p:cxnSp>
        <p:nvCxnSpPr>
          <p:cNvPr id="50" name="Straight Arrow Connector 49">
            <a:extLst>
              <a:ext uri="{FF2B5EF4-FFF2-40B4-BE49-F238E27FC236}">
                <a16:creationId xmlns:a16="http://schemas.microsoft.com/office/drawing/2014/main" id="{A4B6CE8C-D3DE-C1B2-A3A4-455B2124827B}"/>
              </a:ext>
            </a:extLst>
          </p:cNvPr>
          <p:cNvCxnSpPr>
            <a:cxnSpLocks/>
          </p:cNvCxnSpPr>
          <p:nvPr/>
        </p:nvCxnSpPr>
        <p:spPr>
          <a:xfrm>
            <a:off x="-914400" y="-381000"/>
            <a:ext cx="9144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03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0C294A6A-9FBB-C56E-E3E4-8CAE0BB5B469}"/>
              </a:ext>
            </a:extLst>
          </p:cNvPr>
          <p:cNvSpPr>
            <a:spLocks noGrp="1" noChangeArrowheads="1"/>
          </p:cNvSpPr>
          <p:nvPr>
            <p:ph type="title"/>
          </p:nvPr>
        </p:nvSpPr>
        <p:spPr>
          <a:xfrm>
            <a:off x="457200" y="274638"/>
            <a:ext cx="8229600" cy="1173162"/>
          </a:xfrm>
        </p:spPr>
        <p:txBody>
          <a:bodyPr/>
          <a:lstStyle/>
          <a:p>
            <a:pPr eaLnBrk="1" hangingPunct="1"/>
            <a:r>
              <a:rPr lang="en-US" altLang="en-US" b="1" dirty="0">
                <a:solidFill>
                  <a:srgbClr val="C00000"/>
                </a:solidFill>
              </a:rPr>
              <a:t>Rational Action</a:t>
            </a:r>
            <a:endParaRPr lang="en-US" altLang="en-US" b="1" u="sng" dirty="0">
              <a:solidFill>
                <a:srgbClr val="C00000"/>
              </a:solidFill>
            </a:endParaRPr>
          </a:p>
        </p:txBody>
      </p:sp>
      <p:sp>
        <p:nvSpPr>
          <p:cNvPr id="22530" name="Rectangle 3">
            <a:extLst>
              <a:ext uri="{FF2B5EF4-FFF2-40B4-BE49-F238E27FC236}">
                <a16:creationId xmlns:a16="http://schemas.microsoft.com/office/drawing/2014/main" id="{4E326700-0564-C847-321D-698E7369D2D3}"/>
              </a:ext>
            </a:extLst>
          </p:cNvPr>
          <p:cNvSpPr>
            <a:spLocks noGrp="1" noChangeArrowheads="1"/>
          </p:cNvSpPr>
          <p:nvPr>
            <p:ph type="body" idx="1"/>
          </p:nvPr>
        </p:nvSpPr>
        <p:spPr>
          <a:xfrm>
            <a:off x="990600" y="1600200"/>
            <a:ext cx="7162800" cy="4525963"/>
          </a:xfrm>
        </p:spPr>
        <p:txBody>
          <a:bodyPr/>
          <a:lstStyle/>
          <a:p>
            <a:pPr marL="0" indent="0">
              <a:buNone/>
            </a:pPr>
            <a:r>
              <a:rPr lang="en-GB" sz="2400" dirty="0"/>
              <a:t>When is it rational to do A in pursuit of B? I say: when it is probable that B “depends causal-counterfactually” on A.</a:t>
            </a:r>
          </a:p>
          <a:p>
            <a:pPr marL="0" indent="0">
              <a:buNone/>
            </a:pPr>
            <a:endParaRPr lang="en-GB" sz="2400" dirty="0"/>
          </a:p>
          <a:p>
            <a:pPr marL="0" indent="0">
              <a:buNone/>
            </a:pPr>
            <a:r>
              <a:rPr lang="en-GB" sz="2400" dirty="0"/>
              <a:t>Note how this explains rational action in terms of counterfactuals in terms of causation in terms of RLIs . . . </a:t>
            </a:r>
          </a:p>
          <a:p>
            <a:pPr marL="0" indent="0">
              <a:buNone/>
            </a:pPr>
            <a:endParaRPr lang="en-GB" sz="2400" dirty="0"/>
          </a:p>
          <a:p>
            <a:pPr marL="0" indent="0">
              <a:buNone/>
            </a:pPr>
            <a:r>
              <a:rPr lang="en-GB" sz="2400" dirty="0"/>
              <a:t>(I’m going to say “causal-counterfactually” to remind us that I’m analysing counterfactuals in terms of a prior analysis of causation.)</a:t>
            </a:r>
          </a:p>
          <a:p>
            <a:pPr marL="0" indent="0">
              <a:buNone/>
            </a:pPr>
            <a:r>
              <a:rPr lang="en-GB" sz="2400" dirty="0"/>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1293</TotalTime>
  <Words>2838</Words>
  <Application>Microsoft Macintosh PowerPoint</Application>
  <PresentationFormat>On-screen Show (4:3)</PresentationFormat>
  <Paragraphs>156</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Default Design</vt:lpstr>
      <vt:lpstr>PowerPoint Presentation</vt:lpstr>
      <vt:lpstr>Plan</vt:lpstr>
      <vt:lpstr>Background</vt:lpstr>
      <vt:lpstr>Background</vt:lpstr>
      <vt:lpstr>Background</vt:lpstr>
      <vt:lpstr>Background</vt:lpstr>
      <vt:lpstr>Actual Causation and Counterfactuals</vt:lpstr>
      <vt:lpstr>Actual Causation and Counterfactuals</vt:lpstr>
      <vt:lpstr>Rational Action</vt:lpstr>
      <vt:lpstr>Rational Action</vt:lpstr>
      <vt:lpstr>Rational Action</vt:lpstr>
      <vt:lpstr>Agency Theories</vt:lpstr>
      <vt:lpstr>Agency Theories</vt:lpstr>
      <vt:lpstr>Freedom</vt:lpstr>
      <vt:lpstr>Freedom</vt:lpstr>
      <vt:lpstr>Tickles</vt:lpstr>
      <vt:lpstr>Tickles</vt:lpstr>
      <vt:lpstr>Tickles</vt:lpstr>
      <vt:lpstr>Tickles</vt:lpstr>
      <vt:lpstr>Albert and Loewer</vt:lpstr>
      <vt:lpstr>Albert and Loewer</vt:lpstr>
      <vt:lpstr>Albert and Loewer</vt:lpstr>
      <vt:lpstr>Albert and Loewer</vt:lpstr>
      <vt:lpstr>Albert and Loewer</vt:lpstr>
      <vt:lpstr>Albert and Loewer vs Papineau</vt:lpstr>
      <vt:lpstr>Albert and Loewer vs Papineau</vt:lpstr>
      <vt:lpstr>Albert and Loewer vs Papineau</vt:lpstr>
      <vt:lpstr>No-Trace Cases</vt:lpstr>
      <vt:lpstr>No-Trace Cases</vt:lpstr>
      <vt:lpstr>No-Trace Cases</vt:lpstr>
      <vt:lpstr>No-Trace Cases</vt:lpstr>
      <vt:lpstr>No-Trace Cases</vt:lpstr>
      <vt:lpstr>PowerPoint Presentation</vt:lpstr>
    </vt:vector>
  </TitlesOfParts>
  <Company>yyy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xxx</dc:creator>
  <cp:lastModifiedBy>Papineau, David</cp:lastModifiedBy>
  <cp:revision>108</cp:revision>
  <cp:lastPrinted>2022-03-02T16:27:37Z</cp:lastPrinted>
  <dcterms:created xsi:type="dcterms:W3CDTF">2005-04-29T06:24:22Z</dcterms:created>
  <dcterms:modified xsi:type="dcterms:W3CDTF">2022-06-28T13:03:55Z</dcterms:modified>
</cp:coreProperties>
</file>